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6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11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99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0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62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30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66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7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6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9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5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5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3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1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EA40-EE0F-4B29-A966-124F0F744AFA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B97765-021C-449F-AAED-ECE5DBAE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2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hilddevelop.ru/articles/psychology/8426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koet.syktsu.ru/pages/prepodavateli/shichverdiev.html" TargetMode="External"/><Relationship Id="rId2" Type="http://schemas.openxmlformats.org/officeDocument/2006/relationships/hyperlink" Target="https://www.syktsu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599"/>
            <a:ext cx="8915399" cy="130810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prstClr val="black"/>
                </a:solidFill>
              </a:rPr>
              <a:t>Проектное мышление как фактор развития личности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114801"/>
            <a:ext cx="8915399" cy="1788862"/>
          </a:xfrm>
        </p:spPr>
        <p:txBody>
          <a:bodyPr>
            <a:normAutofit/>
          </a:bodyPr>
          <a:lstStyle/>
          <a:p>
            <a:r>
              <a:rPr lang="ru-RU" b="1" dirty="0" smtClean="0"/>
              <a:t>Автор-составитель презентации Товмасян Виктория Викторовна, старший преподаватель кафедры экономической теории и корпоративного управления Сыктывкарского государственного университета имени Питирима Сорокина</a:t>
            </a:r>
          </a:p>
          <a:p>
            <a:r>
              <a:rPr lang="ru-RU" b="1" dirty="0" smtClean="0"/>
              <a:t>Апрель 2020 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18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401" y="241300"/>
            <a:ext cx="9701212" cy="1663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Вы думаете, есть ли у такого ребенка проектное мышление? А проектный интеллект?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400" y="2286000"/>
            <a:ext cx="6057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у этого малыша?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00" y="1905000"/>
            <a:ext cx="6769100" cy="435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00" y="0"/>
            <a:ext cx="10477499" cy="16129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А у этого маленького конструктора? Разве у него в данный момент не проявляется пространственно-зрительное проектное мышление?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900" y="1993899"/>
            <a:ext cx="7658101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интеллекта у детей: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Природный 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(натуралистический) </a:t>
            </a: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интеллект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Музыкальный 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интеллект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Логико-математический 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интеллект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Экзистенциальный (философский) 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интеллект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Кинестетический (двигательный)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интеллект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Социальный 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или межличностный </a:t>
            </a: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интеллект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Пространственный (образный) 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интеллект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Лингвистический (вербальный) 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интеллект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2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множественного интеллекта </a:t>
            </a:r>
            <a:r>
              <a:rPr lang="ru-RU" dirty="0" err="1" smtClean="0"/>
              <a:t>Говарда</a:t>
            </a:r>
            <a:r>
              <a:rPr lang="ru-RU" dirty="0" smtClean="0"/>
              <a:t> </a:t>
            </a:r>
            <a:r>
              <a:rPr lang="ru-RU" dirty="0" err="1" smtClean="0"/>
              <a:t>Гарднера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100" y="2146300"/>
            <a:ext cx="10296524" cy="37776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Американский психолог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Говард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Гарднер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предложил теорию, которая объясняет различные виды интеллекта. Ученый предполагает, что сводить определение интеллекта ребенка к простой проверке IQ недостаточно.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Академическая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успеваемость, несомненно, важна, но настолько же важны и склонности ребенка к рисованию, музыке, танцам, предпринимательской деятельности и т. д. Все эти склонности необходимо учитывать, определяя потенциал ребенка. Так возникла теория множественного интеллекта, которая доказывает, что у ребенка могут доминировать 1 или 2 из 8 типов интеллекта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hlinkClick r:id="rId2"/>
              </a:rPr>
              <a:t>На сайте Психология ребенка описаны восемь типов интеллекта ребенка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://childdevelop.ru/articles/psychology/8426/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7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66700"/>
            <a:ext cx="8911687" cy="16383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Почему же проектный подход в </a:t>
            </a:r>
            <a:r>
              <a:rPr lang="ru-RU" sz="3600" dirty="0" err="1" smtClean="0"/>
              <a:t>довузовской</a:t>
            </a:r>
            <a:r>
              <a:rPr lang="ru-RU" sz="3600" dirty="0" smtClean="0"/>
              <a:t> педагогике не всегда дает желаемые результаты?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10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видов интеллекта можно развить используя проектный подход.</a:t>
            </a:r>
          </a:p>
          <a:p>
            <a:pPr>
              <a:lnSpc>
                <a:spcPct val="120000"/>
              </a:lnSpc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подход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педагогике профессионально ис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пользуется  уже более 100 лет (например, методика Марии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онтессори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9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метод проектов был известен и применялся тоже с начала ХХ века. Под руководством </a:t>
            </a:r>
            <a:r>
              <a:rPr lang="ru-RU" sz="2900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 Т. </a:t>
            </a:r>
            <a:r>
              <a:rPr lang="ru-RU" sz="2900" b="0" i="0" u="none" strike="noStrike" dirty="0" err="1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Шацкого</a:t>
            </a:r>
            <a:r>
              <a:rPr lang="ru-RU" sz="29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работала группа российских педагогов по внедрению </a:t>
            </a:r>
            <a:r>
              <a:rPr lang="ru-RU" sz="29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проектного </a:t>
            </a:r>
            <a:r>
              <a:rPr lang="ru-RU" sz="29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в образовательную практику. После революции метод проектов применялся в школах по личному распоряжению </a:t>
            </a:r>
            <a:r>
              <a:rPr lang="ru-RU" sz="2900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 Константиновны Крупской, супруги В.И. Ленина.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или иначе развитием проектного мышления  занимаются и в детском садике, и в школе. Но далеко не все повзрослевшие дети становятся успешными. И даже помощь родителей не приводит к желаемым результатам.</a:t>
            </a:r>
          </a:p>
          <a:p>
            <a:pPr>
              <a:lnSpc>
                <a:spcPct val="120000"/>
              </a:lnSpc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вопрос: почему усилия не дают желаемых результатов?</a:t>
            </a:r>
          </a:p>
          <a:p>
            <a:pPr>
              <a:lnSpc>
                <a:spcPct val="120000"/>
              </a:lnSpc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Потому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проектное мышление высокого уровня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тесно связано с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научным мышлением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 его могут развить только те преподаватели, которые сами профессионально занимаются наукой. </a:t>
            </a:r>
          </a:p>
          <a:p>
            <a:pPr>
              <a:lnSpc>
                <a:spcPct val="120000"/>
              </a:lnSpc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Проектное мышление на практике требует ресурсов и должно обеспечивать экономическую эффективность.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Научное мышление — прививка от невежества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 </a:t>
            </a:r>
            <a:r>
              <a:rPr lang="ru-RU" dirty="0"/>
              <a:t>эту прививку необходимо делать в детском возрасте; иначе велик риск не успеть сформировать устойчивый иммунитет к заблуждениям и сомнительным теориям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Поэтому </a:t>
            </a:r>
            <a:r>
              <a:rPr lang="ru-RU" b="1" dirty="0" smtClean="0"/>
              <a:t>Сыктывкарский государственный университет имени Питирима Сорокина, </a:t>
            </a:r>
            <a:r>
              <a:rPr lang="ru-RU" dirty="0" smtClean="0"/>
              <a:t>реализует различные проекты, направленные на развитие проектного мышления школьников. </a:t>
            </a:r>
            <a:endParaRPr lang="ru-RU" dirty="0"/>
          </a:p>
          <a:p>
            <a:r>
              <a:rPr lang="ru-RU" dirty="0" smtClean="0"/>
              <a:t>Среди </a:t>
            </a:r>
            <a:r>
              <a:rPr lang="ru-RU" dirty="0" smtClean="0"/>
              <a:t>них, например,  </a:t>
            </a:r>
            <a:r>
              <a:rPr lang="ru-RU" b="1" dirty="0" smtClean="0"/>
              <a:t>Академия финансовой грамотности </a:t>
            </a:r>
            <a:r>
              <a:rPr lang="ru-RU" b="1" dirty="0" smtClean="0"/>
              <a:t>развития </a:t>
            </a:r>
            <a:r>
              <a:rPr lang="ru-RU" b="1" dirty="0" smtClean="0"/>
              <a:t>молодежного инновационного предпринимательства.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89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Бизнес-проекты на пользу обществ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69900"/>
            <a:ext cx="11976100" cy="6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5000" y="2006600"/>
            <a:ext cx="2908300" cy="539137"/>
          </a:xfrm>
        </p:spPr>
        <p:txBody>
          <a:bodyPr/>
          <a:lstStyle/>
          <a:p>
            <a:r>
              <a:rPr lang="ru-RU" dirty="0" smtClean="0"/>
              <a:t>Научный проект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85901" y="2548966"/>
            <a:ext cx="4330700" cy="3354060"/>
          </a:xfrm>
        </p:spPr>
        <p:txBody>
          <a:bodyPr>
            <a:normAutofit/>
          </a:bodyPr>
          <a:lstStyle/>
          <a:p>
            <a:r>
              <a:rPr lang="ru-RU" dirty="0" smtClean="0"/>
              <a:t>Это не просто изучение и анализ литературы по определенной теме. </a:t>
            </a:r>
          </a:p>
          <a:p>
            <a:r>
              <a:rPr lang="ru-RU" dirty="0" smtClean="0"/>
              <a:t>Это выявление проблемы, её анализ и предложения по её решению.</a:t>
            </a:r>
          </a:p>
          <a:p>
            <a:r>
              <a:rPr lang="ru-RU" dirty="0" smtClean="0"/>
              <a:t>Или разработка и применение нового подхода к уже известной проблеме.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0007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Цель проектов для </a:t>
            </a:r>
            <a:r>
              <a:rPr lang="ru-RU" dirty="0" smtClean="0"/>
              <a:t>студентов и школьников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19800" y="2451100"/>
            <a:ext cx="5485831" cy="3448698"/>
          </a:xfrm>
        </p:spPr>
        <p:txBody>
          <a:bodyPr>
            <a:normAutofit/>
          </a:bodyPr>
          <a:lstStyle/>
          <a:p>
            <a:r>
              <a:rPr lang="ru-RU" dirty="0" smtClean="0"/>
              <a:t>— </a:t>
            </a:r>
            <a:r>
              <a:rPr lang="ru-RU" dirty="0"/>
              <a:t>создать полноценную среду, которая позволяет заинтересовать, вовлечь и поддержать </a:t>
            </a:r>
            <a:r>
              <a:rPr lang="ru-RU" dirty="0" smtClean="0"/>
              <a:t>обучающихся</a:t>
            </a:r>
            <a:r>
              <a:rPr lang="ru-RU" dirty="0" smtClean="0"/>
              <a:t> </a:t>
            </a:r>
            <a:r>
              <a:rPr lang="ru-RU" dirty="0"/>
              <a:t>в создании научных проектов. </a:t>
            </a:r>
            <a:endParaRPr lang="ru-RU" dirty="0" smtClean="0"/>
          </a:p>
          <a:p>
            <a:r>
              <a:rPr lang="ru-RU" dirty="0" smtClean="0"/>
              <a:t>Речь</a:t>
            </a:r>
            <a:r>
              <a:rPr lang="ru-RU" dirty="0"/>
              <a:t>, конечно, не идет о том, что школьники смогут совершать взрослые научные открытия, но они могут приоткрыть для себя красоту </a:t>
            </a:r>
            <a:r>
              <a:rPr lang="ru-RU" b="1" dirty="0"/>
              <a:t>научного мышления, </a:t>
            </a:r>
            <a:r>
              <a:rPr lang="ru-RU" dirty="0"/>
              <a:t>увидеть, как работает научный метод, научиться заниматься наукой.</a:t>
            </a:r>
          </a:p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05000" y="266700"/>
            <a:ext cx="9599611" cy="1244600"/>
          </a:xfrm>
        </p:spPr>
        <p:txBody>
          <a:bodyPr>
            <a:noAutofit/>
          </a:bodyPr>
          <a:lstStyle/>
          <a:p>
            <a:r>
              <a:rPr lang="ru-RU" sz="2400" b="1" dirty="0"/>
              <a:t>В Сыктывкарском госуниверситете им. </a:t>
            </a:r>
            <a:r>
              <a:rPr lang="ru-RU" sz="2400" b="1" dirty="0" err="1"/>
              <a:t>П.Сорокина</a:t>
            </a:r>
            <a:r>
              <a:rPr lang="ru-RU" sz="2400" b="1" dirty="0"/>
              <a:t> </a:t>
            </a:r>
            <a:r>
              <a:rPr lang="ru-RU" sz="2400" dirty="0"/>
              <a:t>каждый преподаватель сам участвует в научной деятельности и привлекает к ней студентов и школьников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dirty="0" smtClean="0"/>
              <a:t>. </a:t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67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Экономическая (коммерческая) составляющая проектного мышления в СГУ им. П. Сорокина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95500"/>
            <a:ext cx="10515600" cy="4978399"/>
          </a:xfrm>
        </p:spPr>
        <p:txBody>
          <a:bodyPr/>
          <a:lstStyle/>
          <a:p>
            <a:r>
              <a:rPr lang="ru-RU" dirty="0" smtClean="0"/>
              <a:t>Формируется </a:t>
            </a:r>
            <a:r>
              <a:rPr lang="ru-RU" dirty="0"/>
              <a:t>ц</a:t>
            </a:r>
            <a:r>
              <a:rPr lang="ru-RU" dirty="0" smtClean="0"/>
              <a:t>елым комплексом экономических и управленческих дисциплин и практик, различными научно-практическими мероприятиями, инициативами и проектами.</a:t>
            </a:r>
          </a:p>
          <a:p>
            <a:r>
              <a:rPr lang="ru-RU" dirty="0" smtClean="0"/>
              <a:t>При этом преподаватели помогают разобраться в громадном количестве </a:t>
            </a:r>
            <a:r>
              <a:rPr lang="ru-RU" b="1" dirty="0" smtClean="0"/>
              <a:t>международных и национальных стандартов и практик по управлению проектами.</a:t>
            </a:r>
            <a:r>
              <a:rPr lang="ru-RU" dirty="0" smtClean="0"/>
              <a:t> Ведь даже понятие проект по разному определяется в разных стандартах.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6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Дорогие друзья!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1913" y="2461335"/>
            <a:ext cx="4313237" cy="266558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настоящее время активизировался интерес ко всему, что связано с проектами: </a:t>
            </a:r>
            <a:r>
              <a:rPr lang="ru-RU" dirty="0" smtClean="0"/>
              <a:t>к проектной деятельности, </a:t>
            </a:r>
            <a:r>
              <a:rPr lang="ru-RU" dirty="0"/>
              <a:t>управлению проектами, проектному мышлению, методу проектов в обучении и так далее</a:t>
            </a:r>
          </a:p>
          <a:p>
            <a:r>
              <a:rPr lang="ru-RU" dirty="0" smtClean="0"/>
              <a:t>Образно и кратко </a:t>
            </a:r>
            <a:r>
              <a:rPr lang="ru-RU" dirty="0"/>
              <a:t>с</a:t>
            </a:r>
            <a:r>
              <a:rPr lang="ru-RU" dirty="0" smtClean="0"/>
              <a:t>казано в книге </a:t>
            </a:r>
            <a:r>
              <a:rPr lang="ru-RU" dirty="0" smtClean="0"/>
              <a:t>Тома </a:t>
            </a:r>
            <a:r>
              <a:rPr lang="ru-RU" dirty="0" err="1" smtClean="0"/>
              <a:t>Питерса</a:t>
            </a:r>
            <a:r>
              <a:rPr lang="ru-RU" dirty="0" smtClean="0"/>
              <a:t> «Представьте себе!»:</a:t>
            </a:r>
          </a:p>
          <a:p>
            <a:r>
              <a:rPr lang="ru-RU" dirty="0" smtClean="0"/>
              <a:t>«Было</a:t>
            </a:r>
            <a:r>
              <a:rPr lang="ru-RU" dirty="0"/>
              <a:t>: работа на всю жизнь. Ключевое слово – карьера. </a:t>
            </a:r>
          </a:p>
          <a:p>
            <a:r>
              <a:rPr lang="ru-RU" dirty="0" smtClean="0"/>
              <a:t>​​Стало</a:t>
            </a:r>
            <a:r>
              <a:rPr lang="ru-RU" dirty="0"/>
              <a:t>: жизнь полная работ. Ключевое слово – </a:t>
            </a:r>
            <a:r>
              <a:rPr lang="ru-RU" b="1" dirty="0"/>
              <a:t>проекты</a:t>
            </a:r>
            <a:r>
              <a:rPr lang="ru-RU" b="1" dirty="0" smtClean="0"/>
              <a:t>…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6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определяется проект в международных стандартах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3600"/>
            <a:ext cx="10666412" cy="4622800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Проект в инженерной деятельности (соответствует англ. </a:t>
            </a:r>
            <a:r>
              <a:rPr lang="ru-RU" dirty="0" err="1"/>
              <a:t>design</a:t>
            </a:r>
            <a:r>
              <a:rPr lang="ru-RU" dirty="0"/>
              <a:t> от лат. </a:t>
            </a:r>
            <a:r>
              <a:rPr lang="ru-RU" dirty="0" err="1"/>
              <a:t>designare</a:t>
            </a:r>
            <a:r>
              <a:rPr lang="ru-RU" dirty="0"/>
              <a:t> «размечать, указывать, описывать, изобретать») — целостная совокупность моделей, свойств или характеристик, описанных в форме, пригодной для реализации системы (</a:t>
            </a:r>
            <a:r>
              <a:rPr lang="ru-RU" dirty="0" err="1"/>
              <a:t>SEBoK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smtClean="0"/>
              <a:t>Проект я</a:t>
            </a:r>
            <a:r>
              <a:rPr lang="ru-RU" dirty="0" smtClean="0"/>
              <a:t>вляется </a:t>
            </a:r>
            <a:r>
              <a:rPr lang="ru-RU" dirty="0"/>
              <a:t>результатом проектирования — процесса определения архитектуры, компонентов, интерфейсов и других характеристик системы или её части (ISO 24765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Проект в управленческой деятельности (соответствует англ. </a:t>
            </a:r>
            <a:r>
              <a:rPr lang="ru-RU" dirty="0" err="1"/>
              <a:t>project</a:t>
            </a:r>
            <a:r>
              <a:rPr lang="ru-RU" dirty="0"/>
              <a:t> от лат. </a:t>
            </a:r>
            <a:r>
              <a:rPr lang="ru-RU" dirty="0" err="1"/>
              <a:t>projectus</a:t>
            </a:r>
            <a:r>
              <a:rPr lang="ru-RU" dirty="0"/>
              <a:t> «брошенный вперёд, выступающий, выдающийся вперёд») — временное предприятие, направленное на создание уникального продукта, услуги или результата (см. PMBOK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Проект в </a:t>
            </a:r>
            <a:r>
              <a:rPr lang="ru-RU" dirty="0" err="1"/>
              <a:t>футуродизайне</a:t>
            </a:r>
            <a:r>
              <a:rPr lang="ru-RU" dirty="0"/>
              <a:t> (проектном прогнозировании) понимается как способ и форма манифестации новых смыслов.</a:t>
            </a:r>
          </a:p>
          <a:p>
            <a:r>
              <a:rPr lang="ru-RU" dirty="0"/>
              <a:t>Законопроект — документ c текстом закона, предлагаемый к принятию законодательному органу или вынесению на референдум.</a:t>
            </a:r>
          </a:p>
        </p:txBody>
      </p:sp>
    </p:spTree>
    <p:extLst>
      <p:ext uri="{BB962C8B-B14F-4D97-AF65-F5344CB8AC3E}">
        <p14:creationId xmlns:p14="http://schemas.microsoft.com/office/powerpoint/2010/main" val="12947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Международные стандарты по управлению проектами </a:t>
            </a:r>
            <a:endParaRPr lang="ru-RU" dirty="0"/>
          </a:p>
        </p:txBody>
      </p:sp>
      <p:pic>
        <p:nvPicPr>
          <p:cNvPr id="2050" name="Picture 2" descr="Практика управления проектами на основе стандарта ANSI PMI® PMBOK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126222"/>
            <a:ext cx="5511800" cy="429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Только основных международных стандартов по управлению проектами насчитывается целый десяток, со многими из которых нужно ознакомиться хотя бы концептуально, а часть из них следует изучить подробно. 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10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2939373" y="1473200"/>
            <a:ext cx="3992732" cy="4995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98600" y="1681163"/>
            <a:ext cx="4598988" cy="48260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898651"/>
            <a:ext cx="5183188" cy="4291012"/>
          </a:xfrm>
        </p:spPr>
        <p:txBody>
          <a:bodyPr>
            <a:normAutofit/>
          </a:bodyPr>
          <a:lstStyle/>
          <a:p>
            <a:r>
              <a:rPr lang="ru-RU" b="1" dirty="0" smtClean="0"/>
              <a:t>Такое изображение сути проекта подходит для младших школьников. </a:t>
            </a:r>
          </a:p>
          <a:p>
            <a:r>
              <a:rPr lang="ru-RU" b="1" dirty="0" smtClean="0"/>
              <a:t>На следующем слайде изображение возможных сочетаний процессов , стадий и областей знаний в пространстве проектного управления в  большей степени соответствует  реальности.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008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Пространство знаний и деятельности в области проектного управления</a:t>
            </a:r>
            <a:endParaRPr lang="ru-RU" dirty="0"/>
          </a:p>
        </p:txBody>
      </p:sp>
      <p:pic>
        <p:nvPicPr>
          <p:cNvPr id="1026" name="Picture 2" descr="Стандарты и методы управления проектам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2925" y="2070100"/>
            <a:ext cx="8699499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3524" y="0"/>
            <a:ext cx="8911687" cy="1219199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роекты бывают разные и Мышление </a:t>
            </a:r>
            <a:r>
              <a:rPr lang="ru-RU" dirty="0" smtClean="0"/>
              <a:t>бывает </a:t>
            </a:r>
            <a:r>
              <a:rPr lang="ru-RU" dirty="0" smtClean="0"/>
              <a:t>разное.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Виды профессионального мышления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Экономическое мышление</a:t>
            </a:r>
          </a:p>
          <a:p>
            <a:r>
              <a:rPr lang="ru-RU" b="1" dirty="0" smtClean="0"/>
              <a:t>Управленческое мышление</a:t>
            </a:r>
          </a:p>
          <a:p>
            <a:r>
              <a:rPr lang="ru-RU" b="1" dirty="0" smtClean="0"/>
              <a:t>Техническое мышление</a:t>
            </a:r>
          </a:p>
          <a:p>
            <a:r>
              <a:rPr lang="ru-RU" b="1" dirty="0" smtClean="0"/>
              <a:t>Математическое мышление</a:t>
            </a:r>
          </a:p>
          <a:p>
            <a:r>
              <a:rPr lang="ru-RU" b="1" dirty="0" smtClean="0"/>
              <a:t>Инженерное мышление</a:t>
            </a:r>
          </a:p>
          <a:p>
            <a:r>
              <a:rPr lang="ru-RU" b="1" dirty="0" smtClean="0"/>
              <a:t>Дизайнерское мышление</a:t>
            </a:r>
          </a:p>
          <a:p>
            <a:r>
              <a:rPr lang="ru-RU" b="1" dirty="0" smtClean="0"/>
              <a:t>Педагогическое мышление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05610" y="1841501"/>
            <a:ext cx="3999001" cy="850900"/>
          </a:xfrm>
        </p:spPr>
        <p:txBody>
          <a:bodyPr/>
          <a:lstStyle/>
          <a:p>
            <a:r>
              <a:rPr lang="ru-RU" b="1" dirty="0"/>
              <a:t>Виды </a:t>
            </a:r>
            <a:r>
              <a:rPr lang="ru-RU" b="1" dirty="0" smtClean="0"/>
              <a:t>(формы) мышления</a:t>
            </a:r>
            <a:r>
              <a:rPr lang="ru-RU" b="1" dirty="0"/>
              <a:t>: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Наглядно-действенное</a:t>
            </a:r>
            <a:r>
              <a:rPr lang="ru-RU" dirty="0"/>
              <a:t> </a:t>
            </a:r>
            <a:r>
              <a:rPr lang="ru-RU" b="1" dirty="0"/>
              <a:t>мышление</a:t>
            </a:r>
            <a:endParaRPr lang="ru-RU" dirty="0"/>
          </a:p>
          <a:p>
            <a:r>
              <a:rPr lang="ru-RU" dirty="0"/>
              <a:t>Наглядно-образное </a:t>
            </a:r>
            <a:r>
              <a:rPr lang="ru-RU" b="1" dirty="0"/>
              <a:t>мышление</a:t>
            </a:r>
            <a:endParaRPr lang="ru-RU" dirty="0"/>
          </a:p>
          <a:p>
            <a:r>
              <a:rPr lang="ru-RU" dirty="0"/>
              <a:t>Словесно-логическое </a:t>
            </a:r>
            <a:r>
              <a:rPr lang="ru-RU" b="1" dirty="0"/>
              <a:t>мышление</a:t>
            </a:r>
            <a:endParaRPr lang="ru-RU" dirty="0"/>
          </a:p>
          <a:p>
            <a:r>
              <a:rPr lang="ru-RU" dirty="0"/>
              <a:t>Теоретическое </a:t>
            </a:r>
            <a:r>
              <a:rPr lang="ru-RU" b="1" dirty="0"/>
              <a:t>мышление</a:t>
            </a:r>
            <a:endParaRPr lang="ru-RU" dirty="0"/>
          </a:p>
          <a:p>
            <a:r>
              <a:rPr lang="ru-RU" dirty="0"/>
              <a:t>Практическое </a:t>
            </a:r>
            <a:r>
              <a:rPr lang="ru-RU" b="1" dirty="0"/>
              <a:t>мышление</a:t>
            </a:r>
            <a:endParaRPr lang="ru-RU" dirty="0"/>
          </a:p>
          <a:p>
            <a:r>
              <a:rPr lang="ru-RU" dirty="0"/>
              <a:t>Творческое </a:t>
            </a:r>
            <a:r>
              <a:rPr lang="ru-RU" b="1" dirty="0"/>
              <a:t>мышление</a:t>
            </a:r>
            <a:endParaRPr lang="ru-RU" dirty="0"/>
          </a:p>
          <a:p>
            <a:r>
              <a:rPr lang="ru-RU" dirty="0" err="1"/>
              <a:t>Пралогическое</a:t>
            </a:r>
            <a:r>
              <a:rPr lang="ru-RU" dirty="0"/>
              <a:t> </a:t>
            </a:r>
            <a:r>
              <a:rPr lang="ru-RU" b="1" dirty="0"/>
              <a:t>мышление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03200"/>
            <a:ext cx="8911687" cy="1612901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Поэтому развитием проектного мышления должны </a:t>
            </a:r>
            <a:r>
              <a:rPr lang="ru-RU" sz="4000" dirty="0" smtClean="0">
                <a:solidFill>
                  <a:prstClr val="black"/>
                </a:solidFill>
              </a:rPr>
              <a:t>заниматься профессионалы.</a:t>
            </a:r>
            <a:endParaRPr lang="ru-RU" dirty="0"/>
          </a:p>
        </p:txBody>
      </p:sp>
      <p:pic>
        <p:nvPicPr>
          <p:cNvPr id="5122" name="Picture 2" descr="Кафедра Экономической Теории и Корпоратвиного Управления СыктГ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981200"/>
            <a:ext cx="10044112" cy="46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Институт менеджмента и предпринимательства</a:t>
            </a:r>
            <a:br>
              <a:rPr lang="ru-RU" dirty="0" smtClean="0"/>
            </a:br>
            <a:r>
              <a:rPr lang="ru-RU" dirty="0" smtClean="0"/>
              <a:t>СГУ им. П. Сорокина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2016 году в Сыктывкарском </a:t>
            </a:r>
            <a:r>
              <a:rPr lang="ru-RU" dirty="0"/>
              <a:t>университете открылся набор на </a:t>
            </a:r>
            <a:r>
              <a:rPr lang="ru-RU" b="1" dirty="0" smtClean="0"/>
              <a:t>магистерскую </a:t>
            </a:r>
            <a:r>
              <a:rPr lang="ru-RU" b="1" dirty="0"/>
              <a:t>программу «Управление государственными муниципальными и корпоративными программами и проектами». </a:t>
            </a:r>
            <a:r>
              <a:rPr lang="ru-RU" dirty="0" smtClean="0"/>
              <a:t>Программа реализуется совместно </a:t>
            </a:r>
            <a:r>
              <a:rPr lang="ru-RU" dirty="0"/>
              <a:t>с Национальной ассоциацией управления </a:t>
            </a:r>
            <a:r>
              <a:rPr lang="ru-RU" dirty="0" smtClean="0"/>
              <a:t>проектами. </a:t>
            </a:r>
            <a:r>
              <a:rPr lang="ru-RU" dirty="0"/>
              <a:t>Руководитель программы - член Российского сообщества корпоративных директоров, </a:t>
            </a:r>
            <a:r>
              <a:rPr lang="ru-RU" dirty="0" err="1"/>
              <a:t>завкафедрой</a:t>
            </a:r>
            <a:r>
              <a:rPr lang="ru-RU" dirty="0"/>
              <a:t> экономической теории и корпоративного управления, профессор </a:t>
            </a:r>
            <a:r>
              <a:rPr lang="ru-RU" dirty="0" err="1"/>
              <a:t>Ариф</a:t>
            </a:r>
            <a:r>
              <a:rPr lang="ru-RU" dirty="0"/>
              <a:t> </a:t>
            </a:r>
            <a:r>
              <a:rPr lang="ru-RU" dirty="0" err="1" smtClean="0"/>
              <a:t>Шихвердиев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dirty="0"/>
              <a:t>Магистерская программа предназначена для работников органов государственной и муниципальной власти, а также представителей коммерческих организаций. Также студентами программы могут стать бакалавры, которые после данной магистратуры смогут заниматься проектной деятельностью в указанных организациях. </a:t>
            </a:r>
          </a:p>
        </p:txBody>
      </p:sp>
    </p:spTree>
    <p:extLst>
      <p:ext uri="{BB962C8B-B14F-4D97-AF65-F5344CB8AC3E}">
        <p14:creationId xmlns:p14="http://schemas.microsoft.com/office/powerpoint/2010/main" val="32632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700" y="266700"/>
            <a:ext cx="9586911" cy="14224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Учебные корпуса Сыктывкарского государственного университета имени Питирима Сорокина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Октябрьском проспекте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8813" y="2694693"/>
            <a:ext cx="4343400" cy="3341863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На улице </a:t>
            </a:r>
            <a:r>
              <a:rPr lang="ru-RU" dirty="0" err="1" smtClean="0"/>
              <a:t>Старовского</a:t>
            </a:r>
            <a:endParaRPr lang="ru-RU" dirty="0"/>
          </a:p>
        </p:txBody>
      </p:sp>
      <p:pic>
        <p:nvPicPr>
          <p:cNvPr id="8" name="Picture 2" descr="Сыктывкарский Государственный университет, ВУЗ, ул. Старовского ..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6810" y="2738635"/>
            <a:ext cx="4338637" cy="32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16511" cy="14570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5181600" cy="427975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35700" y="1825625"/>
            <a:ext cx="5218113" cy="41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Сыктывкарского государственного университета имени Питирима Сорокина.</a:t>
            </a:r>
            <a:r>
              <a:rPr lang="en-US" sz="1800" dirty="0" smtClean="0">
                <a:hlinkClick r:id="rId2"/>
              </a:rPr>
              <a:t> </a:t>
            </a:r>
            <a:r>
              <a:rPr lang="ru-RU" sz="1800" dirty="0" smtClean="0">
                <a:hlinkClick r:id="rId2"/>
              </a:rPr>
              <a:t>Режим доступа: </a:t>
            </a:r>
            <a:r>
              <a:rPr lang="en-US" sz="1800" dirty="0" smtClean="0">
                <a:hlinkClick r:id="rId2"/>
              </a:rPr>
              <a:t>https://www.syktsu.ru/</a:t>
            </a:r>
            <a:endParaRPr lang="ru-RU" sz="1800" dirty="0" smtClean="0"/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Сайт Кафедры экономической теории и корпоративного управления Института менеджмента и предпринимательства СГУ имени Питирима Сорокина.</a:t>
            </a:r>
            <a:r>
              <a:rPr lang="en-US" sz="1800" dirty="0" smtClean="0">
                <a:hlinkClick r:id="rId3"/>
              </a:rPr>
              <a:t> </a:t>
            </a:r>
            <a:r>
              <a:rPr lang="ru-RU" sz="1800" dirty="0" smtClean="0">
                <a:hlinkClick r:id="rId3"/>
              </a:rPr>
              <a:t>Режим доступа: </a:t>
            </a:r>
            <a:r>
              <a:rPr lang="en-US" sz="1800" dirty="0" smtClean="0">
                <a:hlinkClick r:id="rId3"/>
              </a:rPr>
              <a:t>http://koet.syktsu.ru/pages/prepodavateli/shichverdiev.html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Товмасян В.В.,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Резцова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Е.И. Проектное мышление как фактор экономической безопасности и методы его развития // Двадцать пятая годичная сессия Ученого совета Сыктывкарского государственного университета имени Питирима Сорокина (Февральские чтения): сборник материалов. Сыктывкар: Изд-во СГУ им. Питирима Сорокина, 2018. С. 557-561.</a:t>
            </a:r>
          </a:p>
          <a:p>
            <a:pPr marL="0" indent="0">
              <a:buNone/>
            </a:pPr>
            <a:r>
              <a:rPr lang="ru-RU" sz="1800" b="0" kern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0" kern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Товмасян В. В., </a:t>
            </a:r>
            <a:r>
              <a:rPr lang="ru-RU" sz="1800" b="0" kern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Шихвердиев</a:t>
            </a:r>
            <a:r>
              <a:rPr lang="ru-RU" sz="1800" b="0" kern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П., Оганезова Н. А. Проектное мышление: методологические основы // Корпоративное управление и инновационное развитие экономики Севера: Вестник Научно-исследовательского центра корпоративного права, управления и венчурного инвестирования Сыктывкарского государственного университета. </a:t>
            </a:r>
            <a:r>
              <a:rPr lang="en-US" sz="1800" b="0" kern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2019. № 3</a:t>
            </a:r>
            <a:r>
              <a:rPr lang="ru-RU" sz="1800" b="0" kern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kern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Ресурсы интернета. </a:t>
            </a:r>
            <a:endParaRPr lang="ru-RU" sz="1800" b="1" kern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Чуть ли не на каждой странице интернета имеется реклама по поводу обучения управлению </a:t>
            </a:r>
            <a:r>
              <a:rPr lang="ru-RU" dirty="0" smtClean="0"/>
              <a:t>проектами: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2451099"/>
            <a:ext cx="6527799" cy="37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Спасибо за внимание!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6814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Предлагаются тренинги по проектному менеджменту: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762" y="1814512"/>
            <a:ext cx="6624637" cy="40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Оформляется такое обучение , как правило, сертификатами: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400" y="1905000"/>
            <a:ext cx="9448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Необходимость высшего профессионального образования по управлению проектами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в том, что такие виды обучения хороши как </a:t>
            </a:r>
            <a:r>
              <a:rPr lang="ru-RU" b="1" dirty="0" smtClean="0"/>
              <a:t>дополнение </a:t>
            </a:r>
            <a:r>
              <a:rPr lang="ru-RU" dirty="0" smtClean="0"/>
              <a:t>к уже полученному профессиональному образованию. Например, человек обучался физике или медицине. Изучал и экономическую теорию и дисциплины управленческого профиля, но как </a:t>
            </a:r>
            <a:r>
              <a:rPr lang="ru-RU" dirty="0" smtClean="0"/>
              <a:t>побочные. В процессе работы особенно на управленческой должности человек понимает, что ему не хватает знаний и навыков </a:t>
            </a:r>
            <a:r>
              <a:rPr lang="ru-RU" b="1" dirty="0" smtClean="0"/>
              <a:t>по проектному управлению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Международный опыт показывает , что руководители проектов из так называемых «предметников» (то есть физиков или лириков) стремятся получить и </a:t>
            </a:r>
            <a:r>
              <a:rPr lang="ru-RU" b="1" dirty="0" smtClean="0"/>
              <a:t>профессиональное образование по проектному управлению.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76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ИМиП СГУ им. Питирима Сорокина | ВКонтакт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65125"/>
            <a:ext cx="49784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79500"/>
            <a:ext cx="5181600" cy="50974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Дело в том, что развитие </a:t>
            </a:r>
            <a:r>
              <a:rPr lang="ru-RU" sz="2000" b="1" dirty="0" smtClean="0"/>
              <a:t>профессионального проектного мышления</a:t>
            </a:r>
            <a:r>
              <a:rPr lang="ru-RU" sz="2000" dirty="0" smtClean="0"/>
              <a:t> требует соответствующего образования в области менеджмента и предпринимательства. </a:t>
            </a:r>
          </a:p>
          <a:p>
            <a:r>
              <a:rPr lang="ru-RU" sz="2000" dirty="0" smtClean="0"/>
              <a:t>В Сыктывкарском государственном университете имени Питирима Сорокина имеется целый </a:t>
            </a:r>
            <a:r>
              <a:rPr lang="ru-RU" sz="2000" b="1" dirty="0" smtClean="0"/>
              <a:t>Институт менеджмента и предпринимательства, </a:t>
            </a:r>
            <a:r>
              <a:rPr lang="ru-RU" sz="2000" dirty="0" smtClean="0"/>
              <a:t>который обучает как бакалавров, так и магистров и выдает </a:t>
            </a:r>
            <a:r>
              <a:rPr lang="ru-RU" sz="2000" b="1" dirty="0" smtClean="0"/>
              <a:t>дипломы государственного образца.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365125"/>
            <a:ext cx="11468100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Но разве в школе не используют проектный подход? Не учат детей, как подниматься по лестнице успеха?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17700"/>
            <a:ext cx="121031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Н. А. Кочкина, Метод проектов в дошкольном образовании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1" y="1473200"/>
            <a:ext cx="4076578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876300"/>
            <a:ext cx="5181600" cy="5300663"/>
          </a:xfrm>
        </p:spPr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Учат! И не только в школе!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Учат и в детских дошкольных организациях.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Более того сами родители, порой не осознавая применяют проектный подход.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</TotalTime>
  <Words>1280</Words>
  <Application>Microsoft Office PowerPoint</Application>
  <PresentationFormat>Широкоэкранный</PresentationFormat>
  <Paragraphs>102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Arial</vt:lpstr>
      <vt:lpstr>Calibri</vt:lpstr>
      <vt:lpstr>Century Gothic</vt:lpstr>
      <vt:lpstr>Times New Roman</vt:lpstr>
      <vt:lpstr>Wingdings 3</vt:lpstr>
      <vt:lpstr>Легкий дым</vt:lpstr>
      <vt:lpstr>Проектное мышление как фактор развития личности</vt:lpstr>
      <vt:lpstr>Дорогие друзья!</vt:lpstr>
      <vt:lpstr>Чуть ли не на каждой странице интернета имеется реклама по поводу обучения управлению проектами:</vt:lpstr>
      <vt:lpstr>Предлагаются тренинги по проектному менеджменту:</vt:lpstr>
      <vt:lpstr>Оформляется такое обучение , как правило, сертификатами:</vt:lpstr>
      <vt:lpstr>Необходимость высшего профессионального образования по управлению проектами </vt:lpstr>
      <vt:lpstr>Презентация PowerPoint</vt:lpstr>
      <vt:lpstr>Но разве в школе не используют проектный подход? Не учат детей, как подниматься по лестнице успеха?</vt:lpstr>
      <vt:lpstr>Презентация PowerPoint</vt:lpstr>
      <vt:lpstr>Как Вы думаете, есть ли у такого ребенка проектное мышление? А проектный интеллект?</vt:lpstr>
      <vt:lpstr>А у этого малыша?</vt:lpstr>
      <vt:lpstr>А у этого маленького конструктора? Разве у него в данный момент не проявляется пространственно-зрительное проектное мышление?</vt:lpstr>
      <vt:lpstr>Виды интеллекта у детей:</vt:lpstr>
      <vt:lpstr>Теория множественного интеллекта Говарда Гарднера</vt:lpstr>
      <vt:lpstr>Почему же проектный подход в довузовской педагогике не всегда дает желаемые результаты?</vt:lpstr>
      <vt:lpstr>Научное мышление — прививка от невежества </vt:lpstr>
      <vt:lpstr>Презентация PowerPoint</vt:lpstr>
      <vt:lpstr>В Сыктывкарском госуниверситете им. П.Сорокина каждый преподаватель сам участвует в научной деятельности и привлекает к ней студентов и школьников .  </vt:lpstr>
      <vt:lpstr>Экономическая (коммерческая) составляющая проектного мышления в СГУ им. П. Сорокина</vt:lpstr>
      <vt:lpstr>Как определяется проект в международных стандартах ?</vt:lpstr>
      <vt:lpstr>Международные стандарты по управлению проектами </vt:lpstr>
      <vt:lpstr>Презентация PowerPoint</vt:lpstr>
      <vt:lpstr>Пространство знаний и деятельности в области проектного управления</vt:lpstr>
      <vt:lpstr>Проекты бывают разные и Мышление бывает разное. </vt:lpstr>
      <vt:lpstr>Поэтому развитием проектного мышления должны заниматься профессионалы.</vt:lpstr>
      <vt:lpstr>Институт менеджмента и предпринимательства СГУ им. П. Сорокина  </vt:lpstr>
      <vt:lpstr>Учебные корпуса Сыктывкарского государственного университета имени Питирима Сорокина</vt:lpstr>
      <vt:lpstr>Презентация PowerPoint</vt:lpstr>
      <vt:lpstr>Список литературы</vt:lpstr>
      <vt:lpstr>Презентация PowerPoint</vt:lpstr>
    </vt:vector>
  </TitlesOfParts>
  <Company>DEXP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Проектное мышление как фактор развития личности</dc:title>
  <dc:creator>Виктория</dc:creator>
  <cp:lastModifiedBy>Виктория</cp:lastModifiedBy>
  <cp:revision>3</cp:revision>
  <dcterms:created xsi:type="dcterms:W3CDTF">2020-04-18T09:02:46Z</dcterms:created>
  <dcterms:modified xsi:type="dcterms:W3CDTF">2020-04-18T09:22:52Z</dcterms:modified>
</cp:coreProperties>
</file>