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handoutMasterIdLst>
    <p:handoutMasterId r:id="rId30"/>
  </p:handoutMasterIdLst>
  <p:sldIdLst>
    <p:sldId id="304" r:id="rId5"/>
    <p:sldId id="305" r:id="rId6"/>
    <p:sldId id="319" r:id="rId7"/>
    <p:sldId id="320" r:id="rId8"/>
    <p:sldId id="303" r:id="rId9"/>
    <p:sldId id="261" r:id="rId10"/>
    <p:sldId id="273" r:id="rId11"/>
    <p:sldId id="292" r:id="rId12"/>
    <p:sldId id="300" r:id="rId13"/>
    <p:sldId id="301" r:id="rId14"/>
    <p:sldId id="293" r:id="rId15"/>
    <p:sldId id="294" r:id="rId16"/>
    <p:sldId id="306" r:id="rId17"/>
    <p:sldId id="307" r:id="rId18"/>
    <p:sldId id="308" r:id="rId19"/>
    <p:sldId id="315" r:id="rId20"/>
    <p:sldId id="314" r:id="rId21"/>
    <p:sldId id="309" r:id="rId22"/>
    <p:sldId id="310" r:id="rId23"/>
    <p:sldId id="316" r:id="rId24"/>
    <p:sldId id="311" r:id="rId25"/>
    <p:sldId id="312" r:id="rId26"/>
    <p:sldId id="313" r:id="rId27"/>
    <p:sldId id="278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D7C5FB-DF4D-4BF5-AC63-30ACAC0700CA}">
          <p14:sldIdLst>
            <p14:sldId id="304"/>
            <p14:sldId id="305"/>
            <p14:sldId id="319"/>
            <p14:sldId id="320"/>
            <p14:sldId id="303"/>
            <p14:sldId id="261"/>
            <p14:sldId id="273"/>
            <p14:sldId id="292"/>
            <p14:sldId id="300"/>
            <p14:sldId id="301"/>
            <p14:sldId id="293"/>
            <p14:sldId id="294"/>
            <p14:sldId id="306"/>
            <p14:sldId id="307"/>
            <p14:sldId id="308"/>
            <p14:sldId id="315"/>
            <p14:sldId id="314"/>
            <p14:sldId id="309"/>
            <p14:sldId id="310"/>
            <p14:sldId id="316"/>
            <p14:sldId id="311"/>
            <p14:sldId id="312"/>
            <p14:sldId id="313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A"/>
    <a:srgbClr val="69A3FF"/>
    <a:srgbClr val="D56509"/>
    <a:srgbClr val="FCFCFC"/>
    <a:srgbClr val="00A452"/>
    <a:srgbClr val="009E4F"/>
    <a:srgbClr val="348EA6"/>
    <a:srgbClr val="50AEC8"/>
    <a:srgbClr val="3DA5C1"/>
    <a:srgbClr val="64B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14" autoAdjust="0"/>
  </p:normalViewPr>
  <p:slideViewPr>
    <p:cSldViewPr>
      <p:cViewPr>
        <p:scale>
          <a:sx n="74" d="100"/>
          <a:sy n="74" d="100"/>
        </p:scale>
        <p:origin x="-18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02699BE9-EAD1-4DAF-A705-1C2F61788A9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29A3269-0C4E-4E72-A3A7-4AFD72B1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E732C76-82EA-45F6-AA91-79A6E4A8FE6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941E8697-8F9C-4D1B-8F32-FD3F6B96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3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8697-8F9C-4D1B-8F32-FD3F6B96A5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0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8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7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8697-8F9C-4D1B-8F32-FD3F6B96A59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8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8697-8F9C-4D1B-8F32-FD3F6B96A59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54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503" indent="-227503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8697-8F9C-4D1B-8F32-FD3F6B96A59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78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3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8697-8F9C-4D1B-8F32-FD3F6B96A59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82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8697-8F9C-4D1B-8F32-FD3F6B96A59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8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3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3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8697-8F9C-4D1B-8F32-FD3F6B96A59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96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8697-8F9C-4D1B-8F32-FD3F6B96A59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94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8697-8F9C-4D1B-8F32-FD3F6B96A59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63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0013B-5E57-4965-AF85-BE7976BFB4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68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0013B-5E57-4965-AF85-BE7976BFB4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56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7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3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514-56D2-467A-B6A2-DED915BB27D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7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4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7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2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7E5E-C626-40BF-B6BA-1B904FFB3D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1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EF79-7CD5-4E22-BBD0-D11E7DB84A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7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2" y="170996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2" y="458973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C91-737F-4FA7-A4F7-A44770CCF0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2D8E-CEC1-4698-8A89-F55D4AF465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14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333-8A8B-4FB6-986E-FF9AC2B10B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6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FF2F-FAE2-43C7-8B4B-0392B0214A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8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1736-5B5B-46F1-B192-46D1F89B5C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83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6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F8E-B8FE-4C5D-9B48-8DA2C40488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9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8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6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E5F1-F47B-45E9-951D-969829F9F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70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50CF-E50F-4C4B-9117-43D02835FF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0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742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7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190-CB47-45D1-B859-EA0A857C4A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46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947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57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33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345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96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75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86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1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2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83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82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44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36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79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62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58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259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8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76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989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366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71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704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66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2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0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3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A95F-70AF-4392-BD04-CA66724A53E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F14A4-E47F-489D-AC3B-26387725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4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6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6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9127-8A48-4913-B58E-760A232CA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6" y="63566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6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96B5-E593-4471-AB48-DA986D91F8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9795B-C2CB-46E8-B0FD-F56D4692DD8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31.08.2018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4095-C4DC-4341-9BAB-D1DA97DD2C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3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microsoft.com/office/2007/relationships/hdphoto" Target="../media/hdphoto16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microsoft.com/office/2007/relationships/hdphoto" Target="../media/hdphoto15.wdp"/><Relationship Id="rId10" Type="http://schemas.microsoft.com/office/2007/relationships/hdphoto" Target="../media/hdphoto17.wdp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5" y="-9053"/>
            <a:ext cx="9180000" cy="6878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072" y="2492896"/>
            <a:ext cx="7101408" cy="2387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основных положениях Указа Президента Российской Федерации от 7 мая 2018 года 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88640"/>
            <a:ext cx="2425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ПРАВИТЕЛЬСТВО РЕСПУБЛИКИ КОМИ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995976"/>
            <a:ext cx="6228184" cy="862024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 Михальченкова, заместитель Председателя Правительства Республики Коми – министр образования, науки и молодежной политики Республики Коми</a:t>
            </a:r>
          </a:p>
        </p:txBody>
      </p:sp>
    </p:spTree>
    <p:extLst>
      <p:ext uri="{BB962C8B-B14F-4D97-AF65-F5344CB8AC3E}">
        <p14:creationId xmlns:p14="http://schemas.microsoft.com/office/powerpoint/2010/main" val="24565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071" y="-27384"/>
            <a:ext cx="596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показатели национального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образования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8488" y="653004"/>
            <a:ext cx="3523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«Молодые профессионалы»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13966"/>
            <a:ext cx="781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528" y="1527175"/>
            <a:ext cx="8496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100 центров опережающей профессиональной подготовки и 5000 лабораторий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(мастерских), оснащенных современной материально-технической базой, с учетом опыта Союза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Россия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94120" y="2039189"/>
            <a:ext cx="4206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«Новые возможности для каждого»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348880"/>
            <a:ext cx="78126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непрерывного обновления работающими гражданами своих профессиональных знаний и приобретения ими новых профессиональных навыков, включая овладение компетенциями в области цифровой экономики всеми желающими, а также системы профессиональных конкурсов в целях предоставления гражданам возможностей для профессионального и карьерного роста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3528" y="3512041"/>
            <a:ext cx="8640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250 центров опережающего дополнительного профобразования взрослых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(по 3 центра в каждом субъекте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РФ)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850381"/>
            <a:ext cx="3276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«Социальная активность»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179277"/>
            <a:ext cx="781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развития наставничества, поддержки общественных инициатив и проектов, в том числе в сфере добровольчества (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3528" y="4736177"/>
            <a:ext cx="8375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охвачены деятельностью добровольческих объединений (сообществ)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2236" y="5074852"/>
            <a:ext cx="8179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«Повышение конкурентоспособности российского высшего образования»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56988" y="5425386"/>
            <a:ext cx="7843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не менее, чем в два раза количества иностранных граждан, обучающихся в образовательных организациях высшего образования и научных организациях, а также реализация комплекса мер по трудоустройству лучших из них в Российской Федерации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3528" y="6164050"/>
            <a:ext cx="84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российских университетов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 в мировые рейтинги университетов </a:t>
            </a: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тыс. иностранных граждан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обучаются по очной форме в российских профессиональных образовательных организациях и образовательных организациях высшего образования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23528" y="1596430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23528" y="4797000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323528" y="3576836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323528" y="6409539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323528" y="6216186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7" y="895293"/>
            <a:ext cx="571859" cy="5812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55" y="2450679"/>
            <a:ext cx="902705" cy="8216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541722"/>
            <a:ext cx="355164" cy="3955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15" y="5425386"/>
            <a:ext cx="626581" cy="6265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27" y="4028706"/>
            <a:ext cx="782556" cy="6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1" y="0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6304" y="-1367"/>
            <a:ext cx="799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национального проекта «Развитие образования»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Коми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7975" y="1412776"/>
            <a:ext cx="85124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35897" y="908720"/>
            <a:ext cx="1573" cy="561662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0668" y="893912"/>
            <a:ext cx="317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проект/аналогичный региональный проект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5897" y="858600"/>
            <a:ext cx="540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/ ведомственные проекты, реализуемые (планируемые к реализации) на территории Республики Коми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07974" y="3707752"/>
            <a:ext cx="85124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53008" y="2154342"/>
            <a:ext cx="249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Современная школа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0736" y="1465620"/>
            <a:ext cx="5263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приоритетный 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«Современная образовательная среда для школьников»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0736" y="21038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«Инклюзивное образование»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2602" y="2635097"/>
            <a:ext cx="5261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«Комплексная безопасность образовательных организаций»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0736" y="323032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«Школьная медицина»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6304" y="4676349"/>
            <a:ext cx="278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Успех каждого ребенка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66375" y="3808999"/>
            <a:ext cx="5015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приоритетный 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«Доступное дополнительное образование для детей»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44416" y="4435271"/>
            <a:ext cx="3895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«Билет в будущее»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44416" y="49048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«Поддержка талантов»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4" y="5374377"/>
            <a:ext cx="5080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проект </a:t>
            </a:r>
            <a:r>
              <a:rPr lang="ru-RU" sz="1400" b="1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«Создание условий для занятия физической культурой и спортом в общеобразовательных организациях, расположенных в сельской местности и поселках городского типа»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29" y="-39813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7975" y="2132856"/>
            <a:ext cx="85124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35897" y="908720"/>
            <a:ext cx="1573" cy="561662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7308" y="3882534"/>
            <a:ext cx="85124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18104" y="2370366"/>
            <a:ext cx="2142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Цифровая школа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0736" y="2401143"/>
            <a:ext cx="5263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приоритетный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«Цифровая школа»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29607" y="3162454"/>
            <a:ext cx="5234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«Национальная система учительского роста»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4042" y="3298503"/>
            <a:ext cx="227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будущего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4077072"/>
            <a:ext cx="5015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приоритетный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«Рабочие кадры для экономики Республики Коми»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29607" y="5006491"/>
            <a:ext cx="5143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</a:t>
            </a:r>
            <a:r>
              <a:rPr lang="ru-RU" sz="14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</a:t>
            </a:r>
            <a:r>
              <a:rPr lang="ru-RU" sz="1400" b="1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«Новые возможности для каждого»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24666" y="5733256"/>
            <a:ext cx="85124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83568" y="6042774"/>
            <a:ext cx="29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Социальная активность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29607" y="6001543"/>
            <a:ext cx="4572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</a:t>
            </a:r>
            <a:r>
              <a:rPr lang="ru-RU" sz="14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</a:t>
            </a:r>
            <a:r>
              <a:rPr lang="ru-RU" sz="1400" b="1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«Социальная активность»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81402" y="2946430"/>
            <a:ext cx="85124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06532" y="4106181"/>
            <a:ext cx="319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Молодые профессионалы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3090" y="4968169"/>
            <a:ext cx="258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Новые возможности </a:t>
            </a:r>
            <a:endParaRPr lang="ru-RU" b="1" spc="-1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spc="-1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каждого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95536" y="4818637"/>
            <a:ext cx="85124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68692" y="1552015"/>
            <a:ext cx="2942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Современные родители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29607" y="1595855"/>
            <a:ext cx="4589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ведомственный проект </a:t>
            </a:r>
            <a:r>
              <a:rPr lang="ru-RU" sz="1400" b="1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«Современные родители»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07975" y="1370385"/>
            <a:ext cx="85124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3568" y="-27384"/>
            <a:ext cx="799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национального проекта «Развитие образования»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Коми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0668" y="872024"/>
            <a:ext cx="317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проект/аналогичный региональный проект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5897" y="836712"/>
            <a:ext cx="540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/ ведомственные проекты, реализуемые (планируемые к реализации) на территории Республики Коми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" y="-13692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16632"/>
            <a:ext cx="434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954" y="2540294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Приоритетные задачи в области дошкольного образования на 2018-2019 учебный год: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6419" y="2957157"/>
            <a:ext cx="856895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72265" y="2903151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610" y="4430438"/>
            <a:ext cx="856895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72265" y="4376432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419" y="5045389"/>
            <a:ext cx="856895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2265" y="5006881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2701" y="5686394"/>
            <a:ext cx="856895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72265" y="5632388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6419" y="3600357"/>
            <a:ext cx="8568952" cy="68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50426" y="3577892"/>
            <a:ext cx="871679" cy="720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02617" y="2914897"/>
            <a:ext cx="788747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Calibri" panose="020F0502020204030204" pitchFamily="34" charset="0"/>
              </a:rPr>
              <a:t>обеспечение и сохранение уровня 100% доступности дошкольного образования для детей от 3 до 7 лет;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8938" y="3540762"/>
            <a:ext cx="79888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Calibri" panose="020F0502020204030204" pitchFamily="34" charset="0"/>
              </a:rPr>
              <a:t>реализация ведомственного проекта «Создание в Республике Коми дополнительных мест для детей в возрасте от двух месяцев до трех лет в организациях, реализующих программы дошкольного образования на 2018 - 2020 годы»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18808" y="4357243"/>
            <a:ext cx="79289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Calibri" panose="020F0502020204030204" pitchFamily="34" charset="0"/>
              </a:rPr>
              <a:t>сопровождение реализации федерального государственного образовательного стандарта дошкольного </a:t>
            </a:r>
            <a:r>
              <a:rPr lang="ru-RU" sz="1600" dirty="0" smtClean="0">
                <a:ea typeface="Calibri" panose="020F0502020204030204" pitchFamily="34" charset="0"/>
              </a:rPr>
              <a:t>образования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42747" y="5022115"/>
            <a:ext cx="81087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Calibri" panose="020F0502020204030204" pitchFamily="34" charset="0"/>
              </a:rPr>
              <a:t>формирование и поэтапное внедрение региональной системы оценки качества дошкольного </a:t>
            </a:r>
            <a:r>
              <a:rPr lang="ru-RU" sz="1600" dirty="0" smtClean="0">
                <a:ea typeface="Calibri" panose="020F0502020204030204" pitchFamily="34" charset="0"/>
              </a:rPr>
              <a:t>образования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45220" y="5652622"/>
            <a:ext cx="79726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поддержка дошкольного семейного образования путем развития сети консультативных центров (служб) для родителей с детьми дошкольного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возраста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883678" y="1410286"/>
            <a:ext cx="0" cy="312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031017" y="1501022"/>
            <a:ext cx="1980000" cy="1090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доступность ДО для детей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 в возрасте 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от 3 до 7 лет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869821" y="1119308"/>
            <a:ext cx="6770771" cy="272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402636" y="759227"/>
            <a:ext cx="1038893" cy="682212"/>
          </a:xfrm>
          <a:prstGeom prst="ellipse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100%</a:t>
            </a:r>
          </a:p>
        </p:txBody>
      </p:sp>
      <p:sp>
        <p:nvSpPr>
          <p:cNvPr id="28" name="Овал 27"/>
          <p:cNvSpPr/>
          <p:nvPr/>
        </p:nvSpPr>
        <p:spPr>
          <a:xfrm>
            <a:off x="4495606" y="744993"/>
            <a:ext cx="1038893" cy="682212"/>
          </a:xfrm>
          <a:prstGeom prst="ellipse">
            <a:avLst/>
          </a:prstGeom>
          <a:solidFill>
            <a:srgbClr val="007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023804" y="1405949"/>
            <a:ext cx="0" cy="312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088326" y="1488217"/>
            <a:ext cx="2114425" cy="1090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700" b="1" dirty="0" smtClean="0">
                <a:solidFill>
                  <a:schemeClr val="tx1"/>
                </a:solidFill>
              </a:rPr>
              <a:t>2018 год </a:t>
            </a:r>
            <a:r>
              <a:rPr lang="ru-RU" sz="1700" dirty="0" smtClean="0">
                <a:solidFill>
                  <a:schemeClr val="tx1"/>
                </a:solidFill>
              </a:rPr>
              <a:t>– </a:t>
            </a:r>
          </a:p>
          <a:p>
            <a:pPr algn="ctr">
              <a:lnSpc>
                <a:spcPct val="90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130 018,0 тыс. руб.</a:t>
            </a:r>
          </a:p>
          <a:p>
            <a:pPr algn="ctr">
              <a:lnSpc>
                <a:spcPct val="90000"/>
              </a:lnSpc>
            </a:pPr>
            <a:r>
              <a:rPr lang="ru-RU" sz="1700" b="1" dirty="0" smtClean="0">
                <a:solidFill>
                  <a:schemeClr val="tx1"/>
                </a:solidFill>
              </a:rPr>
              <a:t>2019 год – </a:t>
            </a:r>
          </a:p>
          <a:p>
            <a:pPr algn="ctr">
              <a:lnSpc>
                <a:spcPct val="90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158 673,5 тыс</a:t>
            </a:r>
            <a:r>
              <a:rPr lang="ru-RU" sz="1700" dirty="0">
                <a:solidFill>
                  <a:schemeClr val="tx1"/>
                </a:solidFill>
              </a:rPr>
              <a:t>. руб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065465" y="1355439"/>
            <a:ext cx="0" cy="312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243265" y="1484785"/>
            <a:ext cx="1980000" cy="107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Средства межбюджетного трансферта на 530 мест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546018" y="744993"/>
            <a:ext cx="1038893" cy="682212"/>
          </a:xfrm>
          <a:prstGeom prst="ellipse">
            <a:avLst/>
          </a:prstGeom>
          <a:solidFill>
            <a:srgbClr val="007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 ДОУ</a:t>
            </a:r>
          </a:p>
        </p:txBody>
      </p:sp>
      <p:pic>
        <p:nvPicPr>
          <p:cNvPr id="34" name="Picture 2" descr="https://cdn.onlinewebfonts.com/svg/img_45584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07" y="806184"/>
            <a:ext cx="562490" cy="5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29542" y="806183"/>
            <a:ext cx="1807921" cy="1785085"/>
          </a:xfrm>
          <a:prstGeom prst="roundRect">
            <a:avLst/>
          </a:prstGeom>
          <a:solidFill>
            <a:schemeClr val="bg1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более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9000</a:t>
            </a:r>
            <a:r>
              <a:rPr lang="ru-RU" dirty="0" smtClean="0">
                <a:solidFill>
                  <a:schemeClr val="tx1"/>
                </a:solidFill>
              </a:rPr>
              <a:t> детей</a:t>
            </a:r>
          </a:p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 новый 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учебный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809" y="897031"/>
            <a:ext cx="503386" cy="508918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8097949" y="746204"/>
            <a:ext cx="1038893" cy="682212"/>
          </a:xfrm>
          <a:prstGeom prst="ellipse">
            <a:avLst/>
          </a:prstGeom>
          <a:solidFill>
            <a:srgbClr val="007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ФГОС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73489" y="6329339"/>
            <a:ext cx="774032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развитие негосударственного сектора в сфере дошкольного </a:t>
            </a:r>
            <a:r>
              <a:rPr lang="ru-RU" sz="1600" dirty="0" smtClean="0"/>
              <a:t>образования</a:t>
            </a:r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6419" y="6286844"/>
            <a:ext cx="856895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72265" y="6257991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</a:t>
            </a:r>
            <a:endParaRPr lang="ru-RU" sz="2800" b="1" dirty="0"/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7010400" y="6471474"/>
            <a:ext cx="2133600" cy="365125"/>
          </a:xfrm>
        </p:spPr>
        <p:txBody>
          <a:bodyPr/>
          <a:lstStyle/>
          <a:p>
            <a:fld id="{141F14A4-E47F-489D-AC3B-26387725499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6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1663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17" y="601763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Приоритетные задачи </a:t>
            </a:r>
            <a:r>
              <a:rPr lang="ru-RU" b="1" dirty="0" smtClean="0"/>
              <a:t>на </a:t>
            </a:r>
            <a:r>
              <a:rPr lang="ru-RU" b="1" dirty="0"/>
              <a:t>2018-2019 учебный год: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048" y="955139"/>
            <a:ext cx="9111952" cy="645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78232" y="989690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9684" y="1129933"/>
            <a:ext cx="3901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Повышение качества общего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836" y="1686261"/>
            <a:ext cx="9087164" cy="658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>
            <a:off x="78232" y="1744763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72883" y="169237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Введение ФГОС основного общего образования в штатном режиме в 8 классах и ФГОС среднего общего образования в пилотном режиме в 10-11 </a:t>
            </a:r>
            <a:r>
              <a:rPr lang="ru-RU" sz="1600" dirty="0" smtClean="0"/>
              <a:t>классах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7524" y="2442841"/>
            <a:ext cx="9046475" cy="12694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86354" y="2708920"/>
            <a:ext cx="828000" cy="723438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72883" y="2581274"/>
            <a:ext cx="82482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/>
              <a:t>Реализация </a:t>
            </a:r>
            <a:r>
              <a:rPr lang="ru-RU" sz="1600" dirty="0"/>
              <a:t>приоритетного и ведомственных проектов в рамках национального проекта «Развитие образования»: приоритетный проект «Современная образовательная среда для школьников»; ведомственные проекты «Школьная медицина», «Билет в будущее» (ранняя профориентация), «Поддержка талантов»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5503" y="3810106"/>
            <a:ext cx="9028496" cy="641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>
            <a:off x="93993" y="3842859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3627" y="3961582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Реализация предметных концепций, учебных предметов этнокультурного образования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6102" y="5288205"/>
            <a:ext cx="9017898" cy="72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7504" y="5368251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6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35504" y="5527527"/>
            <a:ext cx="779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Развитие сети муниципальных центров по выявлению и поддержке одаренных детей.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14969" y="6053488"/>
            <a:ext cx="9029030" cy="721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/>
          <p:cNvSpPr/>
          <p:nvPr/>
        </p:nvSpPr>
        <p:spPr>
          <a:xfrm>
            <a:off x="126102" y="6159515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14560" y="6289332"/>
            <a:ext cx="7590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Участие Республики Коми в федеральных проектах и грантах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7504" y="4509120"/>
            <a:ext cx="9017898" cy="72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естиугольник 48"/>
          <p:cNvSpPr/>
          <p:nvPr/>
        </p:nvSpPr>
        <p:spPr>
          <a:xfrm>
            <a:off x="107504" y="4590378"/>
            <a:ext cx="828000" cy="576000"/>
          </a:xfrm>
          <a:prstGeom prst="hexagon">
            <a:avLst/>
          </a:prstGeom>
          <a:solidFill>
            <a:srgbClr val="008881"/>
          </a:solidFill>
          <a:ln>
            <a:solidFill>
              <a:srgbClr val="008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7386" y="4619052"/>
            <a:ext cx="8571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Формирование региональной системы обеспечения объективности оценки образовательных результатов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" y="0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1663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09025" y="731167"/>
            <a:ext cx="7096142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9975"/>
            <a:r>
              <a:rPr lang="ru-RU" sz="1600" dirty="0" smtClean="0">
                <a:solidFill>
                  <a:schemeClr val="tx1"/>
                </a:solidFill>
              </a:rPr>
              <a:t>обучающихся охвачено дополнительными образовательными программами на базе школ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072760" y="774751"/>
            <a:ext cx="1038893" cy="682212"/>
          </a:xfrm>
          <a:prstGeom prst="ellipse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37 тыс.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22352" y="1507957"/>
            <a:ext cx="7082815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2675"/>
            <a:r>
              <a:rPr lang="ru-RU" sz="1600" dirty="0" smtClean="0">
                <a:solidFill>
                  <a:schemeClr val="tx1"/>
                </a:solidFill>
              </a:rPr>
              <a:t>дополнительных высокотехнологичных мест создано благодаря «</a:t>
            </a:r>
            <a:r>
              <a:rPr lang="ru-RU" sz="1600" dirty="0" err="1" smtClean="0">
                <a:solidFill>
                  <a:schemeClr val="tx1"/>
                </a:solidFill>
              </a:rPr>
              <a:t>Кванториуму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50936" y="2353821"/>
            <a:ext cx="7025646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 algn="ctr"/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ертификатов выдано в рамках внедрения портала </a:t>
            </a:r>
            <a:r>
              <a:rPr lang="en-US" sz="1600" dirty="0" smtClean="0">
                <a:solidFill>
                  <a:schemeClr val="tx1"/>
                </a:solidFill>
              </a:rPr>
              <a:t>komi.pfdo.ru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072760" y="2392453"/>
            <a:ext cx="1038893" cy="682212"/>
          </a:xfrm>
          <a:prstGeom prst="ellipse">
            <a:avLst/>
          </a:prstGeom>
          <a:solidFill>
            <a:srgbClr val="007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8000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810" y="674748"/>
            <a:ext cx="1861985" cy="3154631"/>
          </a:xfrm>
          <a:prstGeom prst="roundRect">
            <a:avLst/>
          </a:prstGeom>
          <a:solidFill>
            <a:schemeClr val="bg1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более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92600</a:t>
            </a:r>
            <a:r>
              <a:rPr lang="ru-RU" dirty="0" smtClean="0">
                <a:solidFill>
                  <a:schemeClr val="tx1"/>
                </a:solidFill>
              </a:rPr>
              <a:t> детей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получают доп. 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semkodeks.advokati-moscow.ru/wp-content/uploads/2017/09/icon_11573-e150567454278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5" y="834776"/>
            <a:ext cx="1453912" cy="14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2021384" y="3181606"/>
            <a:ext cx="7024924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2188" algn="ctr"/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 smtClean="0">
                <a:solidFill>
                  <a:schemeClr val="tx1"/>
                </a:solidFill>
              </a:rPr>
              <a:t>олучена субсидия 12,28 млн. руб. из федерального бюджета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072760" y="1517521"/>
            <a:ext cx="1038893" cy="682212"/>
          </a:xfrm>
          <a:prstGeom prst="ellipse">
            <a:avLst/>
          </a:prstGeom>
          <a:solidFill>
            <a:srgbClr val="007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800</a:t>
            </a:r>
          </a:p>
        </p:txBody>
      </p:sp>
      <p:sp>
        <p:nvSpPr>
          <p:cNvPr id="35" name="Овал 34"/>
          <p:cNvSpPr/>
          <p:nvPr/>
        </p:nvSpPr>
        <p:spPr>
          <a:xfrm>
            <a:off x="2072760" y="3206424"/>
            <a:ext cx="1038893" cy="682212"/>
          </a:xfrm>
          <a:prstGeom prst="ellipse">
            <a:avLst/>
          </a:prstGeom>
          <a:solidFill>
            <a:srgbClr val="007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</p:txBody>
      </p:sp>
      <p:pic>
        <p:nvPicPr>
          <p:cNvPr id="37" name="Picture 2" descr="https://cdn.onlinewebfonts.com/svg/img_455843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91" y="3235920"/>
            <a:ext cx="562490" cy="5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6102" y="3829379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Приоритетные задачи </a:t>
            </a:r>
            <a:r>
              <a:rPr lang="ru-RU" b="1" dirty="0" smtClean="0"/>
              <a:t>на </a:t>
            </a:r>
            <a:r>
              <a:rPr lang="ru-RU" b="1" dirty="0"/>
              <a:t>2018-2019 учебный год: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654" y="4260139"/>
            <a:ext cx="8997396" cy="6589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/>
          <p:cNvSpPr/>
          <p:nvPr/>
        </p:nvSpPr>
        <p:spPr>
          <a:xfrm>
            <a:off x="100686" y="4303922"/>
            <a:ext cx="843695" cy="534127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87464" y="4178571"/>
            <a:ext cx="7964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повышение доступности </a:t>
            </a:r>
            <a:r>
              <a:rPr lang="ru-RU" sz="1500" dirty="0" smtClean="0"/>
              <a:t>ДО детей</a:t>
            </a:r>
            <a:r>
              <a:rPr lang="ru-RU" sz="1500" dirty="0"/>
              <a:t>: не менее 69,5% детей в возрасте от 5 до 18 лет охвачено </a:t>
            </a:r>
            <a:r>
              <a:rPr lang="ru-RU" sz="1500" dirty="0" smtClean="0"/>
              <a:t>ДО, </a:t>
            </a:r>
            <a:r>
              <a:rPr lang="ru-RU" sz="1500" dirty="0"/>
              <a:t>в том числе 12% детей обучается </a:t>
            </a:r>
            <a:r>
              <a:rPr lang="ru-RU" sz="1500" dirty="0" smtClean="0"/>
              <a:t>по ДОП технической </a:t>
            </a:r>
            <a:r>
              <a:rPr lang="ru-RU" sz="1500" dirty="0"/>
              <a:t>и естественнонаучной направленности, в том числе на базе технопарка «</a:t>
            </a:r>
            <a:r>
              <a:rPr lang="ru-RU" sz="1500" dirty="0" err="1" smtClean="0"/>
              <a:t>Кванториум</a:t>
            </a:r>
            <a:r>
              <a:rPr lang="ru-RU" sz="1500" dirty="0" smtClean="0"/>
              <a:t>»</a:t>
            </a:r>
            <a:endParaRPr lang="ru-RU" sz="15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9186" y="4989051"/>
            <a:ext cx="8997396" cy="516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естиугольник 45"/>
          <p:cNvSpPr/>
          <p:nvPr/>
        </p:nvSpPr>
        <p:spPr>
          <a:xfrm>
            <a:off x="100686" y="4989051"/>
            <a:ext cx="843695" cy="534127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6812" y="5062998"/>
            <a:ext cx="8168617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/>
              <a:t>проработка вопроса о создании детского технопарка в МО ГО «Ухта</a:t>
            </a:r>
            <a:r>
              <a:rPr lang="ru-RU" sz="1500" dirty="0" smtClean="0"/>
              <a:t>»</a:t>
            </a:r>
            <a:endParaRPr lang="ru-RU" sz="15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9186" y="5553771"/>
            <a:ext cx="8997396" cy="6175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естиугольник 48"/>
          <p:cNvSpPr/>
          <p:nvPr/>
        </p:nvSpPr>
        <p:spPr>
          <a:xfrm>
            <a:off x="100686" y="5606079"/>
            <a:ext cx="843695" cy="534127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87464" y="5617314"/>
            <a:ext cx="8307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повышение качества услуг </a:t>
            </a:r>
            <a:r>
              <a:rPr lang="ru-RU" sz="1500" dirty="0" smtClean="0"/>
              <a:t>ДО детей </a:t>
            </a:r>
            <a:r>
              <a:rPr lang="ru-RU" sz="1500" dirty="0"/>
              <a:t>для всех категорий обучающихся, в том числе для детей с ОВЗ, детей, находящихся в трудной жизненной ситуации, детей, проживающих в сельской </a:t>
            </a:r>
            <a:r>
              <a:rPr lang="ru-RU" sz="1500" dirty="0" smtClean="0"/>
              <a:t>местности</a:t>
            </a:r>
            <a:endParaRPr lang="ru-RU" sz="15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5468" y="6230573"/>
            <a:ext cx="8997396" cy="516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100686" y="6230573"/>
            <a:ext cx="843695" cy="534127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7210" y="6197732"/>
            <a:ext cx="8236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максимальное использование инфраструктуры населенных пунктов для обеспечения детей дополнительным образованием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5131" y="6403122"/>
            <a:ext cx="2133600" cy="365125"/>
          </a:xfrm>
        </p:spPr>
        <p:txBody>
          <a:bodyPr/>
          <a:lstStyle/>
          <a:p>
            <a:fld id="{141F14A4-E47F-489D-AC3B-26387725499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4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2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879607"/>
            <a:ext cx="909279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473" y="-1550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профессиональных образовательных организаций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23920" r="18348" b="8343"/>
          <a:stretch/>
        </p:blipFill>
        <p:spPr bwMode="auto">
          <a:xfrm>
            <a:off x="56399" y="940401"/>
            <a:ext cx="9049031" cy="44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4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2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22375" r="18056" b="8602"/>
          <a:stretch/>
        </p:blipFill>
        <p:spPr bwMode="auto">
          <a:xfrm>
            <a:off x="115648" y="1212938"/>
            <a:ext cx="8893172" cy="44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75" y="879607"/>
            <a:ext cx="909279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3687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профессионального образования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1663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118" y="941451"/>
            <a:ext cx="8755287" cy="822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340921" y="1054713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7517" y="601763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Приоритетные задачи </a:t>
            </a:r>
            <a:r>
              <a:rPr lang="ru-RU" b="1" dirty="0" smtClean="0"/>
              <a:t>на </a:t>
            </a:r>
            <a:r>
              <a:rPr lang="ru-RU" b="1" dirty="0"/>
              <a:t>2018-2019 учебный год: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168921" y="1079174"/>
            <a:ext cx="7242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Укрупнение сети профессиональных образовательных организаций по направлениям подготовки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84118" y="1815917"/>
            <a:ext cx="8755287" cy="822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естиугольник 43"/>
          <p:cNvSpPr/>
          <p:nvPr/>
        </p:nvSpPr>
        <p:spPr>
          <a:xfrm>
            <a:off x="340921" y="1929179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84118" y="2674565"/>
            <a:ext cx="8755287" cy="822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естиугольник 45"/>
          <p:cNvSpPr/>
          <p:nvPr/>
        </p:nvSpPr>
        <p:spPr>
          <a:xfrm>
            <a:off x="340921" y="2787827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84118" y="3541716"/>
            <a:ext cx="8755287" cy="822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естиугольник 47"/>
          <p:cNvSpPr/>
          <p:nvPr/>
        </p:nvSpPr>
        <p:spPr>
          <a:xfrm>
            <a:off x="340921" y="3654978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84118" y="4408867"/>
            <a:ext cx="8755287" cy="822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/>
          <p:cNvSpPr/>
          <p:nvPr/>
        </p:nvSpPr>
        <p:spPr>
          <a:xfrm>
            <a:off x="340921" y="4522129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84118" y="5276018"/>
            <a:ext cx="8755287" cy="822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/>
          <p:cNvSpPr/>
          <p:nvPr/>
        </p:nvSpPr>
        <p:spPr>
          <a:xfrm>
            <a:off x="340921" y="5389280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84118" y="6133865"/>
            <a:ext cx="8755287" cy="724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>
            <a:off x="347341" y="6210769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117361" y="1932226"/>
            <a:ext cx="7685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Реализация </a:t>
            </a:r>
            <a:r>
              <a:rPr lang="ru-RU" sz="1600" dirty="0"/>
              <a:t>приоритетного проекта «Рабочие кадры для экономики Республики Коми»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81267" y="2813995"/>
            <a:ext cx="7974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/>
              <a:t>Поддержка </a:t>
            </a:r>
            <a:r>
              <a:rPr lang="ru-RU" sz="1600" dirty="0"/>
              <a:t>системы национальных чемпионатов рабочих профессий «Молодые профессионалы» в рамках движения «</a:t>
            </a:r>
            <a:r>
              <a:rPr lang="ru-RU" sz="1600" dirty="0" err="1"/>
              <a:t>Ворлдскиллс</a:t>
            </a:r>
            <a:r>
              <a:rPr lang="ru-RU" sz="1600" dirty="0"/>
              <a:t> Россия», «</a:t>
            </a:r>
            <a:r>
              <a:rPr lang="ru-RU" sz="1600" dirty="0" err="1"/>
              <a:t>Абилимпикс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141964" y="3710071"/>
            <a:ext cx="7404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/>
              <a:t>С</a:t>
            </a:r>
            <a:r>
              <a:rPr lang="ru-RU" sz="1600" dirty="0" smtClean="0"/>
              <a:t>оздание </a:t>
            </a:r>
            <a:r>
              <a:rPr lang="ru-RU" sz="1600" dirty="0"/>
              <a:t>на базе </a:t>
            </a:r>
            <a:r>
              <a:rPr lang="ru-RU" sz="1600" dirty="0" smtClean="0"/>
              <a:t>СГПК </a:t>
            </a:r>
            <a:r>
              <a:rPr lang="ru-RU" sz="1600" dirty="0"/>
              <a:t>им. И.А. Куратова Центра опережающей профессиональной подготовки работников отрасли «Образование</a:t>
            </a:r>
            <a:r>
              <a:rPr lang="ru-RU" sz="1600" dirty="0" smtClean="0"/>
              <a:t>»</a:t>
            </a:r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086048" y="4408476"/>
            <a:ext cx="7960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Формирование </a:t>
            </a:r>
            <a:r>
              <a:rPr lang="ru-RU" sz="1600" dirty="0"/>
              <a:t>кадрового потенциала профессиональных образовательных организаций для проведения обучения и оценки соответствующей квалификации по стандартам </a:t>
            </a:r>
            <a:r>
              <a:rPr lang="ru-RU" sz="1600" dirty="0" err="1" smtClean="0"/>
              <a:t>Ворлдскиллс</a:t>
            </a:r>
            <a:endParaRPr lang="ru-RU" sz="1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238564" y="6345811"/>
            <a:ext cx="75773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Развитие </a:t>
            </a:r>
            <a:r>
              <a:rPr lang="ru-RU" sz="1600" dirty="0"/>
              <a:t>инклюзивного среднего профессионального </a:t>
            </a:r>
            <a:r>
              <a:rPr lang="ru-RU" sz="1600" dirty="0" smtClean="0"/>
              <a:t>образования</a:t>
            </a:r>
            <a:endParaRPr lang="ru-RU" sz="16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104415" y="5412855"/>
            <a:ext cx="8431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Организация  взаимодействия  профессиональных образовательных организаций с работодателями по реализации программ </a:t>
            </a:r>
            <a:r>
              <a:rPr lang="ru-RU" sz="1600" dirty="0" smtClean="0"/>
              <a:t>ДПО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6498" y="6506495"/>
            <a:ext cx="2133600" cy="365125"/>
          </a:xfrm>
        </p:spPr>
        <p:txBody>
          <a:bodyPr/>
          <a:lstStyle/>
          <a:p>
            <a:fld id="{141F14A4-E47F-489D-AC3B-26387725499F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1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" y="-24460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916" y="160338"/>
            <a:ext cx="790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МОЛОДЕЖНАЯ ПОЛИТИКА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 descr="https://cdn3.iconfinder.com/data/icons/logistics-delivery-set-1/512/9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6288" y="800992"/>
            <a:ext cx="811545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Реализация плана мероприятий по проведению Года добровольца в 2018 году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85275" y="1373844"/>
            <a:ext cx="8126467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Республика Коми – пилотный регион по внедрению стандарта поддержки добровольческой деятельности в  регионах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85275" y="1974334"/>
            <a:ext cx="8112539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    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243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бразовательные организации осуществляют деятельность  по направлениям РДШ, общее количество  участников – не менее 23 тыс. школьников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263592" y="813912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263592" y="1377474"/>
            <a:ext cx="590872" cy="55436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269509" y="1958237"/>
            <a:ext cx="570147" cy="52015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85275" y="2552611"/>
            <a:ext cx="8137479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130</a:t>
            </a:r>
            <a:r>
              <a:rPr lang="ru-RU" sz="1400" dirty="0" smtClean="0">
                <a:solidFill>
                  <a:schemeClr val="tx1"/>
                </a:solidFill>
              </a:rPr>
              <a:t> отрядов ЮНАРМИИ, общая численность юнармейцев составляет 2141 человек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96288" y="3177256"/>
            <a:ext cx="8126465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        91</a:t>
            </a:r>
            <a:r>
              <a:rPr lang="ru-RU" sz="1400" dirty="0" smtClean="0">
                <a:solidFill>
                  <a:schemeClr val="tx1"/>
                </a:solidFill>
              </a:rPr>
              <a:t> молодой семье запланировано предоставить жильё по программе «Обеспечение </a:t>
            </a:r>
            <a:r>
              <a:rPr lang="ru-RU" sz="1400" dirty="0">
                <a:solidFill>
                  <a:schemeClr val="tx1"/>
                </a:solidFill>
              </a:rPr>
              <a:t>д</a:t>
            </a:r>
            <a:r>
              <a:rPr lang="ru-RU" sz="1400" dirty="0" smtClean="0">
                <a:solidFill>
                  <a:schemeClr val="tx1"/>
                </a:solidFill>
              </a:rPr>
              <a:t>оступным и комфортным жильём и коммунальными услугами граждан Российской Федерации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270916" y="2527459"/>
            <a:ext cx="568740" cy="52920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256188" y="3152104"/>
            <a:ext cx="590872" cy="55436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31800" y="3737395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Приоритетные задачи на 2018-2019 учебный год: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2850" y="4203489"/>
            <a:ext cx="8867993" cy="539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8825" y="4203488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1126" y="4799853"/>
            <a:ext cx="8899717" cy="500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8825" y="4760864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41126" y="5397049"/>
            <a:ext cx="8899717" cy="580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10866" y="5383264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65674" y="4219435"/>
            <a:ext cx="7882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/>
              <a:t>создание Совета по поддержке добровольческой деятельности в Республике Коми и принятие регламента взаимодействия органов исполнительной власти и с добровольческими объединениями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65674" y="4776810"/>
            <a:ext cx="8222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развитие деятельности органов студенческого самоуправления и студенческих объединений как действенного механизма воспитания активной гражданской позиции молодежи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53589" y="5383264"/>
            <a:ext cx="8031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вовлечение в деятельность Российского движения школьников 100% общеобразовательных организаций и не менее 50% школьников Республики </a:t>
            </a:r>
            <a:r>
              <a:rPr lang="ru-RU" sz="1400" dirty="0" smtClean="0"/>
              <a:t>Коми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31800" y="6016376"/>
            <a:ext cx="8835439" cy="628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естиугольник 43"/>
          <p:cNvSpPr/>
          <p:nvPr/>
        </p:nvSpPr>
        <p:spPr>
          <a:xfrm>
            <a:off x="8825" y="5977387"/>
            <a:ext cx="828000" cy="667796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85275" y="6157396"/>
            <a:ext cx="81374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/>
              <a:t>развитие институтов и инфраструктуры молодежной политики, в </a:t>
            </a:r>
            <a:r>
              <a:rPr lang="ru-RU" sz="1400" dirty="0" err="1"/>
              <a:t>т.ч</a:t>
            </a:r>
            <a:r>
              <a:rPr lang="ru-RU" sz="1400" dirty="0"/>
              <a:t>. развитие АИС «Молодежь России».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31"/>
            <a:ext cx="9229035" cy="69165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24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539552" y="-2738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ЦЕЛИ РАЗВИТИЯ РОССИЙСКОЙ ФЕДЕРАЦИИ НА ПЕРИОД ДО 2024 ГОДА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184" y="860149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устойчивого естественного роста численности населения Российской Федерации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3440" y="1411280"/>
            <a:ext cx="7820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ожидаемой продолжительности жизни до 78 лет (к 2030 году – до 80 лет)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3440" y="1916832"/>
            <a:ext cx="8180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устойчивого роста реальных доходов граждан, а также роста уровня пенсионного обеспечения выше уровня инфляции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3440" y="2570001"/>
            <a:ext cx="7676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снижение в два раза уровня бедности в Российской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184" y="3091957"/>
            <a:ext cx="738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улучшение жилищных условий не менее 5 млн. семей ежегодно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3440" y="3659019"/>
            <a:ext cx="825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ускорение технологического развития Российской Федерации, увеличение количества организаций, осуществляющих технологические инновации, до 50 процентов от их общего числа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3440" y="4458865"/>
            <a:ext cx="8029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ускоренного внедрения цифровых технологий в экономике и социальной сфере</a:t>
            </a:r>
          </a:p>
        </p:txBody>
      </p:sp>
      <p:sp>
        <p:nvSpPr>
          <p:cNvPr id="2048" name="Прямоугольник 2047"/>
          <p:cNvSpPr/>
          <p:nvPr/>
        </p:nvSpPr>
        <p:spPr>
          <a:xfrm>
            <a:off x="856184" y="4970868"/>
            <a:ext cx="8316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вхождение Российской Федерации в число пяти крупнейших экономик мира, обеспечение темпов экономического роста выше мировых при сохранении макроэкономической стабильности, в том числе инфляции на уровне, не превышающем 4 процентов</a:t>
            </a:r>
          </a:p>
        </p:txBody>
      </p:sp>
      <p:sp>
        <p:nvSpPr>
          <p:cNvPr id="2049" name="Прямоугольник 2048"/>
          <p:cNvSpPr/>
          <p:nvPr/>
        </p:nvSpPr>
        <p:spPr>
          <a:xfrm>
            <a:off x="923491" y="5797713"/>
            <a:ext cx="8305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в базовых отраслях экономики, прежде всего в обрабатывающей промышленности и агропромышленном комплексе, высокопроизводительного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экспортно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ориентированного сектора, развивающегося на основе современных технологий и обеспеченного высококвалифицированными кадрами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16487" y="2996952"/>
            <a:ext cx="819580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23491" y="1844824"/>
            <a:ext cx="818880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6487" y="2492896"/>
            <a:ext cx="819580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16487" y="3491325"/>
            <a:ext cx="819580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23491" y="4293096"/>
            <a:ext cx="818880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19863" y="4941168"/>
            <a:ext cx="8192433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19863" y="5762977"/>
            <a:ext cx="8217365" cy="728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23491" y="1268760"/>
            <a:ext cx="817450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9317"/>
            <a:ext cx="509443" cy="50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5" y="1911445"/>
            <a:ext cx="509443" cy="50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" y="2450828"/>
            <a:ext cx="815787" cy="54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Документы\доклады, презентации\значки\5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" y="2891125"/>
            <a:ext cx="791013" cy="7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8" y="5013176"/>
            <a:ext cx="630135" cy="62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5899631"/>
            <a:ext cx="819050" cy="7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3" y="3660299"/>
            <a:ext cx="565153" cy="48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4" y="4365104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5" y="1357152"/>
            <a:ext cx="621883" cy="4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7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2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5835" y="80985"/>
            <a:ext cx="1050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6825" y="764704"/>
            <a:ext cx="7919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присутствия Российской Федерации в числе пяти ведущих стран мира, осуществляющих научные исследования и разработки в областях, определяемых приоритетами научно-технологического развития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6825" y="1484784"/>
            <a:ext cx="7919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привлекательности работы в Российской Федерации для российских и зарубежных ведущих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ученых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молодых перспективных исследователей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8383" y="2060848"/>
            <a:ext cx="7618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опережающее увеличение внутренних затрат на научные исследования и разработки за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источников по сравнению с ростом валового внутреннего продукта страны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1681" y="3212976"/>
            <a:ext cx="7452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передовой инфраструктуры научных исследований и разработок, инновационной деятельности, включая создание и развитие сети уникальных научных установок класса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мегасайенс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1641" y="4005064"/>
            <a:ext cx="795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обновление не менее 50 процентов приборной базы ведущих организаций, выполняющих научные исследования и разработки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771" y="4581128"/>
            <a:ext cx="835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научных центров мирового уровня, включая сеть международных математических центров и центров геномных исследований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642" y="5138608"/>
            <a:ext cx="79523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не менее 15 научно-образовательных центров мирового уровня на основе интеграции университетов и научных организаций и их кооперации с организациями, действующими в реальном секторе экономики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1" y="5877272"/>
            <a:ext cx="7452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целостной системы подготовки и профессионального роста научных и научно-педагогических кадров, обеспечивающей условия для осуществления молодыми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учеными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научных исследований и разработок, создания научных лабораторий и конкурентоспособных коллективов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6512" y="1844824"/>
            <a:ext cx="82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512" y="3275692"/>
            <a:ext cx="109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авая круглая скобка 19"/>
          <p:cNvSpPr/>
          <p:nvPr/>
        </p:nvSpPr>
        <p:spPr>
          <a:xfrm rot="5400000">
            <a:off x="4418010" y="-1882542"/>
            <a:ext cx="432048" cy="8660919"/>
          </a:xfrm>
          <a:prstGeom prst="rightBracket">
            <a:avLst>
              <a:gd name="adj" fmla="val 165835"/>
            </a:avLst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Правая круглая скобка 20"/>
          <p:cNvSpPr/>
          <p:nvPr/>
        </p:nvSpPr>
        <p:spPr>
          <a:xfrm rot="5400000" flipH="1">
            <a:off x="4478189" y="-1151543"/>
            <a:ext cx="311687" cy="8660917"/>
          </a:xfrm>
          <a:prstGeom prst="rightBracket">
            <a:avLst>
              <a:gd name="adj" fmla="val 165835"/>
            </a:avLst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81101" y="2708920"/>
            <a:ext cx="720080" cy="2880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" y="4524559"/>
            <a:ext cx="754048" cy="63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1640"/>
            <a:ext cx="649281" cy="5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3" y="3275692"/>
            <a:ext cx="633298" cy="62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33" y="5995612"/>
            <a:ext cx="743048" cy="71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3" y="5138608"/>
            <a:ext cx="710208" cy="8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Овал 22"/>
          <p:cNvSpPr/>
          <p:nvPr/>
        </p:nvSpPr>
        <p:spPr>
          <a:xfrm>
            <a:off x="756825" y="812879"/>
            <a:ext cx="36000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56825" y="1477595"/>
            <a:ext cx="36000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56825" y="2087877"/>
            <a:ext cx="36000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37" y="0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790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БЕЗОПАСНОСТЬ В ОБРАЗОВАТЕЛЬНЫХ ОРГАНИЗАЦИЯХ РЕСПУБЛИКИ КОМИ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1141" y="1381873"/>
            <a:ext cx="6367923" cy="41749"/>
          </a:xfrm>
          <a:prstGeom prst="line">
            <a:avLst/>
          </a:prstGeom>
          <a:ln>
            <a:solidFill>
              <a:srgbClr val="0081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52952" y="811305"/>
            <a:ext cx="1486800" cy="1058400"/>
          </a:xfrm>
          <a:prstGeom prst="ellipse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84472" y="1666942"/>
            <a:ext cx="0" cy="388640"/>
          </a:xfrm>
          <a:prstGeom prst="line">
            <a:avLst/>
          </a:prstGeom>
          <a:ln>
            <a:solidFill>
              <a:srgbClr val="008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5497" y="2021967"/>
            <a:ext cx="3259318" cy="1545936"/>
          </a:xfrm>
          <a:prstGeom prst="roundRect">
            <a:avLst/>
          </a:prstGeom>
          <a:solidFill>
            <a:schemeClr val="bg1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55182" y="811160"/>
            <a:ext cx="1486832" cy="1058545"/>
          </a:xfrm>
          <a:prstGeom prst="ellipse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100%</a:t>
            </a:r>
            <a:endParaRPr lang="ru-RU" sz="28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04048" y="1675385"/>
            <a:ext cx="0" cy="388640"/>
          </a:xfrm>
          <a:prstGeom prst="line">
            <a:avLst/>
          </a:prstGeom>
          <a:ln>
            <a:solidFill>
              <a:srgbClr val="008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411172" y="2004002"/>
            <a:ext cx="3105044" cy="1572739"/>
          </a:xfrm>
          <a:prstGeom prst="roundRect">
            <a:avLst/>
          </a:prstGeom>
          <a:solidFill>
            <a:schemeClr val="bg1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497" y="2001680"/>
            <a:ext cx="3259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вступили </a:t>
            </a:r>
            <a:r>
              <a:rPr lang="ru-RU" sz="1600" dirty="0"/>
              <a:t>в силу новые требования к противокриминальной и антитеррористической защищенности объектов образования </a:t>
            </a:r>
            <a:r>
              <a:rPr lang="ru-RU" sz="1600" dirty="0" smtClean="0"/>
              <a:t>(ПП РФ от </a:t>
            </a:r>
            <a:r>
              <a:rPr lang="ru-RU" sz="1600" dirty="0"/>
              <a:t>07.10.2017 № 1235)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042718"/>
            <a:ext cx="3096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/>
              <a:t>завершена работа по категорированию, обследованы </a:t>
            </a:r>
            <a:r>
              <a:rPr lang="ru-RU" sz="1500" dirty="0" smtClean="0"/>
              <a:t>все ОО; до 01.09.2018 </a:t>
            </a:r>
            <a:r>
              <a:rPr lang="ru-RU" sz="1500" dirty="0"/>
              <a:t>года по поручению Минобрнауки России и Главы </a:t>
            </a:r>
            <a:r>
              <a:rPr lang="ru-RU" sz="1500" dirty="0" smtClean="0"/>
              <a:t>РК должна </a:t>
            </a:r>
            <a:r>
              <a:rPr lang="ru-RU" sz="1500" dirty="0"/>
              <a:t>быть </a:t>
            </a:r>
            <a:r>
              <a:rPr lang="ru-RU" sz="1500" dirty="0" smtClean="0"/>
              <a:t>утверждены все паспорта безопасности</a:t>
            </a:r>
            <a:endParaRPr lang="ru-RU" sz="1500" dirty="0"/>
          </a:p>
        </p:txBody>
      </p:sp>
      <p:pic>
        <p:nvPicPr>
          <p:cNvPr id="13314" name="Picture 2" descr="http://cdn.onlinewebfonts.com/svg/download_445489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51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11915"/>
            <a:ext cx="648072" cy="846814"/>
          </a:xfrm>
          <a:prstGeom prst="rect">
            <a:avLst/>
          </a:prstGeom>
          <a:noFill/>
          <a:extLst/>
        </p:spPr>
      </p:pic>
      <p:sp>
        <p:nvSpPr>
          <p:cNvPr id="18" name="Прямоугольник 17"/>
          <p:cNvSpPr/>
          <p:nvPr/>
        </p:nvSpPr>
        <p:spPr>
          <a:xfrm>
            <a:off x="24116" y="3543126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Приоритетные задачи </a:t>
            </a:r>
            <a:r>
              <a:rPr lang="ru-RU" b="1" dirty="0" smtClean="0"/>
              <a:t>на </a:t>
            </a:r>
            <a:r>
              <a:rPr lang="ru-RU" b="1" dirty="0"/>
              <a:t>2018-2019 учебный год:</a:t>
            </a:r>
          </a:p>
        </p:txBody>
      </p:sp>
      <p:sp>
        <p:nvSpPr>
          <p:cNvPr id="20" name="Шестиугольник 19"/>
          <p:cNvSpPr/>
          <p:nvPr/>
        </p:nvSpPr>
        <p:spPr>
          <a:xfrm>
            <a:off x="120176" y="3917069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25440" y="3883898"/>
            <a:ext cx="754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ведомственный проект Минобрнауки Республики Коми «Комплексная безопасность образовательных организаций»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120176" y="4723553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25440" y="4459484"/>
            <a:ext cx="8404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первоочередная </a:t>
            </a:r>
            <a:r>
              <a:rPr lang="ru-RU" sz="1600" dirty="0"/>
              <a:t>задача – максимально эффективно использовать имеющееся финансирование для приведения образовательных организаций в соответствие с современными требованиями в части оснащения инженерно-техническими средствами и системами охраны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20176" y="5517232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30751" y="5501426"/>
            <a:ext cx="8003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выполнение требований пожарной безопасности и </a:t>
            </a:r>
            <a:r>
              <a:rPr lang="ru-RU" sz="1600" dirty="0" smtClean="0"/>
              <a:t>требований </a:t>
            </a:r>
            <a:r>
              <a:rPr lang="ru-RU" sz="1600" dirty="0"/>
              <a:t>к безопасности перевозок детей автобусами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120176" y="6237312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48176" y="6204628"/>
            <a:ext cx="7911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особое внимание должно быть уделено </a:t>
            </a:r>
            <a:r>
              <a:rPr lang="ru-RU" sz="1600" dirty="0" smtClean="0"/>
              <a:t>профилактической работе с несовершеннолетними и их родителями </a:t>
            </a:r>
            <a:r>
              <a:rPr lang="ru-RU" sz="1600" dirty="0"/>
              <a:t>с учетом сезонной специфики</a:t>
            </a:r>
          </a:p>
        </p:txBody>
      </p:sp>
      <p:sp>
        <p:nvSpPr>
          <p:cNvPr id="30" name="Овал 29"/>
          <p:cNvSpPr/>
          <p:nvPr/>
        </p:nvSpPr>
        <p:spPr>
          <a:xfrm>
            <a:off x="7091117" y="811160"/>
            <a:ext cx="1486832" cy="1058545"/>
          </a:xfrm>
          <a:prstGeom prst="ellipse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₽</a:t>
            </a:r>
            <a:endParaRPr lang="ru-RU" sz="80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843945" y="1717861"/>
            <a:ext cx="0" cy="388640"/>
          </a:xfrm>
          <a:prstGeom prst="line">
            <a:avLst/>
          </a:prstGeom>
          <a:ln>
            <a:solidFill>
              <a:srgbClr val="008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632571" y="2016183"/>
            <a:ext cx="2403923" cy="157273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32571" y="1988840"/>
            <a:ext cx="2356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989,5 млн.</a:t>
            </a:r>
            <a:r>
              <a:rPr lang="ru-RU" sz="1500" dirty="0" smtClean="0"/>
              <a:t> рублей -</a:t>
            </a:r>
          </a:p>
          <a:p>
            <a:pPr algn="ctr"/>
            <a:r>
              <a:rPr lang="ru-RU" sz="1500" dirty="0" smtClean="0"/>
              <a:t>потребность;</a:t>
            </a:r>
          </a:p>
          <a:p>
            <a:pPr algn="ctr"/>
            <a:r>
              <a:rPr lang="ru-RU" b="1" dirty="0" smtClean="0"/>
              <a:t>113 млн.</a:t>
            </a:r>
            <a:r>
              <a:rPr lang="ru-RU" sz="1500" dirty="0" smtClean="0"/>
              <a:t> рублей -</a:t>
            </a:r>
          </a:p>
          <a:p>
            <a:pPr algn="ctr"/>
            <a:r>
              <a:rPr lang="ru-RU" sz="1500" dirty="0" smtClean="0"/>
              <a:t>дополнительное финансирование за счет средств РБ в 2018 году </a:t>
            </a:r>
            <a:endParaRPr lang="ru-RU" sz="15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14A4-E47F-489D-AC3B-26387725499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2" y="3847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693" y="125275"/>
            <a:ext cx="790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КАДРОВОГО ПОТЕНЦИАЛА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865" y="715598"/>
            <a:ext cx="622506" cy="578667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699792" y="1001950"/>
            <a:ext cx="5400600" cy="30122"/>
          </a:xfrm>
          <a:prstGeom prst="straightConnector1">
            <a:avLst/>
          </a:prstGeom>
          <a:ln>
            <a:solidFill>
              <a:srgbClr val="0081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Шестиугольник 27"/>
          <p:cNvSpPr/>
          <p:nvPr/>
        </p:nvSpPr>
        <p:spPr>
          <a:xfrm>
            <a:off x="204693" y="4525843"/>
            <a:ext cx="828000" cy="576000"/>
          </a:xfrm>
          <a:prstGeom prst="hexagon">
            <a:avLst/>
          </a:prstGeom>
          <a:solidFill>
            <a:srgbClr val="00848C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3871" y="4336550"/>
            <a:ext cx="8916255" cy="1094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35498" y="4304783"/>
            <a:ext cx="7997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апробация </a:t>
            </a:r>
            <a:r>
              <a:rPr lang="ru-RU" sz="1600" dirty="0"/>
              <a:t>новой модели аттестации, профессиональное развитие педагогов на основе управления профессиональными дефицитами, формирование системы непрерывного обновления работающими гражданами своих профессиональных знаний и приобретения ими новых профессиональных </a:t>
            </a:r>
            <a:r>
              <a:rPr lang="ru-RU" sz="1600" dirty="0" smtClean="0"/>
              <a:t>навыков</a:t>
            </a:r>
            <a:endParaRPr lang="ru-RU" sz="1600" dirty="0"/>
          </a:p>
        </p:txBody>
      </p:sp>
      <p:sp>
        <p:nvSpPr>
          <p:cNvPr id="32" name="Шестиугольник 31"/>
          <p:cNvSpPr/>
          <p:nvPr/>
        </p:nvSpPr>
        <p:spPr>
          <a:xfrm>
            <a:off x="228393" y="5821923"/>
            <a:ext cx="828000" cy="576000"/>
          </a:xfrm>
          <a:prstGeom prst="hexagon">
            <a:avLst/>
          </a:prstGeom>
          <a:solidFill>
            <a:srgbClr val="0076AB"/>
          </a:solidFill>
          <a:ln>
            <a:solidFill>
              <a:srgbClr val="007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7571" y="5514721"/>
            <a:ext cx="8916255" cy="1268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13528" y="5459740"/>
            <a:ext cx="8334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модернизация в регионе существующей системы сопровождения молодых педагогов, направленной на социализацию молодого педагога в коллективе и удержание его в профессии и образовательной </a:t>
            </a:r>
            <a:r>
              <a:rPr lang="ru-RU" sz="1600" dirty="0" smtClean="0"/>
              <a:t>организации (не </a:t>
            </a:r>
            <a:r>
              <a:rPr lang="ru-RU" sz="1600" dirty="0"/>
              <a:t>только </a:t>
            </a:r>
            <a:r>
              <a:rPr lang="ru-RU" sz="1600" dirty="0" smtClean="0"/>
              <a:t>материальная поддержка, но адресная методическая работа </a:t>
            </a:r>
            <a:r>
              <a:rPr lang="ru-RU" sz="1600" dirty="0"/>
              <a:t>с педагогами, находящимися на стадии вхождения в профессиональную </a:t>
            </a:r>
            <a:r>
              <a:rPr lang="ru-RU" sz="1600" dirty="0" smtClean="0"/>
              <a:t>деятельность)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582" y="3992719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Приоритетные задачи </a:t>
            </a:r>
            <a:r>
              <a:rPr lang="ru-RU" b="1" dirty="0" smtClean="0"/>
              <a:t>на </a:t>
            </a:r>
            <a:r>
              <a:rPr lang="ru-RU" b="1" dirty="0"/>
              <a:t>2018-2019 учебный год: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3198" y="6432306"/>
            <a:ext cx="2133600" cy="365125"/>
          </a:xfrm>
        </p:spPr>
        <p:txBody>
          <a:bodyPr/>
          <a:lstStyle/>
          <a:p>
            <a:fld id="{141F14A4-E47F-489D-AC3B-26387725499F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97417" y="1469744"/>
            <a:ext cx="228807" cy="19416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65931" y="793715"/>
            <a:ext cx="1523083" cy="395950"/>
          </a:xfrm>
          <a:prstGeom prst="roundRect">
            <a:avLst/>
          </a:prstGeom>
          <a:solidFill>
            <a:srgbClr val="00848C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Педработники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1375993"/>
            <a:ext cx="2765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Дошкольное образование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197417" y="1948646"/>
            <a:ext cx="228807" cy="194169"/>
          </a:xfrm>
          <a:prstGeom prst="ellipse">
            <a:avLst/>
          </a:prstGeom>
          <a:solidFill>
            <a:srgbClr val="00848C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1881143"/>
            <a:ext cx="219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Общее образование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2754531"/>
            <a:ext cx="301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Среднее профессиональное </a:t>
            </a:r>
            <a:endParaRPr lang="ru-RU" dirty="0" smtClean="0"/>
          </a:p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2322483"/>
            <a:ext cx="317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Дополнительное образование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97417" y="2427548"/>
            <a:ext cx="228807" cy="194169"/>
          </a:xfrm>
          <a:prstGeom prst="ellipse">
            <a:avLst/>
          </a:prstGeom>
          <a:solidFill>
            <a:srgbClr val="0075AE"/>
          </a:solidFill>
          <a:ln>
            <a:solidFill>
              <a:srgbClr val="007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197417" y="2952095"/>
            <a:ext cx="228807" cy="194169"/>
          </a:xfrm>
          <a:prstGeom prst="ellipse">
            <a:avLst/>
          </a:prstGeom>
          <a:solidFill>
            <a:srgbClr val="43C1A1"/>
          </a:solidFill>
          <a:ln>
            <a:solidFill>
              <a:srgbClr val="43C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2684" y="1375993"/>
            <a:ext cx="3414690" cy="36933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2684" y="1870964"/>
            <a:ext cx="3414690" cy="369332"/>
          </a:xfrm>
          <a:prstGeom prst="roundRect">
            <a:avLst/>
          </a:prstGeom>
          <a:noFill/>
          <a:ln w="9525" cap="flat" cmpd="sng" algn="ctr">
            <a:solidFill>
              <a:srgbClr val="00848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2684" y="2331807"/>
            <a:ext cx="3414690" cy="369332"/>
          </a:xfrm>
          <a:prstGeom prst="roundRect">
            <a:avLst/>
          </a:prstGeom>
          <a:noFill/>
          <a:ln w="9525" cap="flat" cmpd="sng" algn="ctr">
            <a:solidFill>
              <a:srgbClr val="0075A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2684" y="2792650"/>
            <a:ext cx="3414690" cy="534750"/>
          </a:xfrm>
          <a:prstGeom prst="roundRect">
            <a:avLst/>
          </a:prstGeom>
          <a:noFill/>
          <a:ln w="9525" cap="flat" cmpd="sng" algn="ctr">
            <a:solidFill>
              <a:srgbClr val="43C1A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487373" y="1602403"/>
            <a:ext cx="4464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487373" y="2082639"/>
            <a:ext cx="4464000" cy="0"/>
          </a:xfrm>
          <a:prstGeom prst="line">
            <a:avLst/>
          </a:prstGeom>
          <a:ln>
            <a:solidFill>
              <a:srgbClr val="00848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487373" y="2532817"/>
            <a:ext cx="4464000" cy="0"/>
          </a:xfrm>
          <a:prstGeom prst="line">
            <a:avLst/>
          </a:prstGeom>
          <a:ln>
            <a:solidFill>
              <a:srgbClr val="0075A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487373" y="3098788"/>
            <a:ext cx="4464000" cy="0"/>
          </a:xfrm>
          <a:prstGeom prst="line">
            <a:avLst/>
          </a:prstGeom>
          <a:ln>
            <a:solidFill>
              <a:srgbClr val="43C1A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730924" y="829703"/>
            <a:ext cx="890121" cy="395950"/>
          </a:xfrm>
          <a:prstGeom prst="roundRect">
            <a:avLst/>
          </a:prstGeom>
          <a:solidFill>
            <a:srgbClr val="00848C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Кол-во</a:t>
            </a:r>
            <a:endParaRPr lang="ru-RU" sz="16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215454" y="829703"/>
            <a:ext cx="1402954" cy="395950"/>
          </a:xfrm>
          <a:prstGeom prst="roundRect">
            <a:avLst/>
          </a:prstGeom>
          <a:solidFill>
            <a:srgbClr val="00848C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Образование</a:t>
            </a:r>
            <a:endParaRPr lang="ru-RU" sz="14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100043" y="838458"/>
            <a:ext cx="1105122" cy="395950"/>
          </a:xfrm>
          <a:prstGeom prst="roundRect">
            <a:avLst/>
          </a:prstGeom>
          <a:solidFill>
            <a:srgbClr val="00848C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Категория</a:t>
            </a:r>
            <a:endParaRPr lang="ru-RU" sz="1400" b="1" dirty="0"/>
          </a:p>
        </p:txBody>
      </p:sp>
      <p:sp>
        <p:nvSpPr>
          <p:cNvPr id="52" name="Овал 51"/>
          <p:cNvSpPr/>
          <p:nvPr/>
        </p:nvSpPr>
        <p:spPr>
          <a:xfrm>
            <a:off x="3810996" y="1310475"/>
            <a:ext cx="977798" cy="4811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6203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120510" y="1293613"/>
            <a:ext cx="1630366" cy="482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35% - высшее,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56% -среднее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7436" y="1296054"/>
            <a:ext cx="1653640" cy="482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первая</a:t>
            </a:r>
            <a:r>
              <a:rPr lang="en-US" sz="1200" dirty="0" smtClean="0">
                <a:solidFill>
                  <a:schemeClr val="tx1"/>
                </a:solidFill>
              </a:rPr>
              <a:t> – 27%</a:t>
            </a:r>
            <a:r>
              <a:rPr lang="ru-RU" sz="1200" dirty="0" smtClean="0">
                <a:solidFill>
                  <a:schemeClr val="tx1"/>
                </a:solidFill>
              </a:rPr>
              <a:t>, высшая – 12%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3810996" y="1844030"/>
            <a:ext cx="977798" cy="481148"/>
          </a:xfrm>
          <a:prstGeom prst="ellipse">
            <a:avLst/>
          </a:prstGeom>
          <a:solidFill>
            <a:schemeClr val="bg1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9372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120819" y="1839857"/>
            <a:ext cx="1630800" cy="482400"/>
          </a:xfrm>
          <a:prstGeom prst="ellipse">
            <a:avLst/>
          </a:prstGeom>
          <a:solidFill>
            <a:schemeClr val="bg1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77% </a:t>
            </a:r>
            <a:r>
              <a:rPr lang="ru-RU" sz="1200" dirty="0">
                <a:solidFill>
                  <a:schemeClr val="tx1"/>
                </a:solidFill>
              </a:rPr>
              <a:t>- высшее,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16% </a:t>
            </a:r>
            <a:r>
              <a:rPr lang="ru-RU" sz="1200" dirty="0">
                <a:solidFill>
                  <a:schemeClr val="tx1"/>
                </a:solidFill>
              </a:rPr>
              <a:t>-среднее</a:t>
            </a:r>
          </a:p>
        </p:txBody>
      </p:sp>
      <p:sp>
        <p:nvSpPr>
          <p:cNvPr id="60" name="Овал 59"/>
          <p:cNvSpPr/>
          <p:nvPr/>
        </p:nvSpPr>
        <p:spPr>
          <a:xfrm>
            <a:off x="6947436" y="1829609"/>
            <a:ext cx="1652400" cy="482400"/>
          </a:xfrm>
          <a:prstGeom prst="ellipse">
            <a:avLst/>
          </a:prstGeom>
          <a:solidFill>
            <a:schemeClr val="bg1"/>
          </a:solidFill>
          <a:ln>
            <a:solidFill>
              <a:srgbClr val="008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первая</a:t>
            </a:r>
            <a:r>
              <a:rPr lang="en-US" sz="1200" dirty="0">
                <a:solidFill>
                  <a:schemeClr val="tx1"/>
                </a:solidFill>
              </a:rPr>
              <a:t> – </a:t>
            </a:r>
            <a:r>
              <a:rPr lang="ru-RU" sz="1200" dirty="0" smtClean="0">
                <a:solidFill>
                  <a:schemeClr val="tx1"/>
                </a:solidFill>
              </a:rPr>
              <a:t>34</a:t>
            </a:r>
            <a:r>
              <a:rPr lang="en-US" sz="1200" dirty="0" smtClean="0">
                <a:solidFill>
                  <a:schemeClr val="tx1"/>
                </a:solidFill>
              </a:rPr>
              <a:t>%</a:t>
            </a:r>
            <a:r>
              <a:rPr lang="ru-RU" sz="1200" dirty="0">
                <a:solidFill>
                  <a:schemeClr val="tx1"/>
                </a:solidFill>
              </a:rPr>
              <a:t>, высшая – </a:t>
            </a:r>
            <a:r>
              <a:rPr lang="ru-RU" sz="1200" dirty="0" smtClean="0">
                <a:solidFill>
                  <a:schemeClr val="tx1"/>
                </a:solidFill>
              </a:rPr>
              <a:t>22</a:t>
            </a:r>
            <a:r>
              <a:rPr lang="ru-RU" sz="1200" dirty="0">
                <a:solidFill>
                  <a:schemeClr val="tx1"/>
                </a:solidFill>
              </a:rPr>
              <a:t>%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810996" y="2377585"/>
            <a:ext cx="977798" cy="481148"/>
          </a:xfrm>
          <a:prstGeom prst="ellipse">
            <a:avLst/>
          </a:prstGeom>
          <a:solidFill>
            <a:schemeClr val="bg1"/>
          </a:solidFill>
          <a:ln>
            <a:solidFill>
              <a:srgbClr val="007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963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20819" y="2358772"/>
            <a:ext cx="1630800" cy="482400"/>
          </a:xfrm>
          <a:prstGeom prst="ellipse">
            <a:avLst/>
          </a:prstGeom>
          <a:solidFill>
            <a:schemeClr val="bg1"/>
          </a:solidFill>
          <a:ln>
            <a:solidFill>
              <a:srgbClr val="007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25% </a:t>
            </a:r>
            <a:r>
              <a:rPr lang="ru-RU" sz="1200" dirty="0">
                <a:solidFill>
                  <a:schemeClr val="tx1"/>
                </a:solidFill>
              </a:rPr>
              <a:t>- высшее,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42% </a:t>
            </a:r>
            <a:r>
              <a:rPr lang="ru-RU" sz="1200" dirty="0">
                <a:solidFill>
                  <a:schemeClr val="tx1"/>
                </a:solidFill>
              </a:rPr>
              <a:t>-среднее</a:t>
            </a:r>
          </a:p>
        </p:txBody>
      </p:sp>
      <p:sp>
        <p:nvSpPr>
          <p:cNvPr id="63" name="Овал 62"/>
          <p:cNvSpPr/>
          <p:nvPr/>
        </p:nvSpPr>
        <p:spPr>
          <a:xfrm>
            <a:off x="6947436" y="2363164"/>
            <a:ext cx="1652400" cy="482400"/>
          </a:xfrm>
          <a:prstGeom prst="ellipse">
            <a:avLst/>
          </a:prstGeom>
          <a:solidFill>
            <a:schemeClr val="bg1"/>
          </a:solidFill>
          <a:ln>
            <a:solidFill>
              <a:srgbClr val="007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первая</a:t>
            </a:r>
            <a:r>
              <a:rPr lang="en-US" sz="1200" dirty="0">
                <a:solidFill>
                  <a:schemeClr val="tx1"/>
                </a:solidFill>
              </a:rPr>
              <a:t> – 27%</a:t>
            </a:r>
            <a:r>
              <a:rPr lang="ru-RU" sz="1200" dirty="0">
                <a:solidFill>
                  <a:schemeClr val="tx1"/>
                </a:solidFill>
              </a:rPr>
              <a:t>, высшая – </a:t>
            </a:r>
            <a:r>
              <a:rPr lang="ru-RU" sz="1200" dirty="0" smtClean="0">
                <a:solidFill>
                  <a:schemeClr val="tx1"/>
                </a:solidFill>
              </a:rPr>
              <a:t>27%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3810996" y="2923933"/>
            <a:ext cx="977798" cy="481148"/>
          </a:xfrm>
          <a:prstGeom prst="ellipse">
            <a:avLst/>
          </a:prstGeom>
          <a:solidFill>
            <a:schemeClr val="bg1"/>
          </a:solidFill>
          <a:ln>
            <a:solidFill>
              <a:srgbClr val="43C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686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5120819" y="2905120"/>
            <a:ext cx="1630800" cy="482400"/>
          </a:xfrm>
          <a:prstGeom prst="ellipse">
            <a:avLst/>
          </a:prstGeom>
          <a:solidFill>
            <a:schemeClr val="bg1"/>
          </a:solidFill>
          <a:ln>
            <a:solidFill>
              <a:srgbClr val="43C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58% </a:t>
            </a:r>
            <a:r>
              <a:rPr lang="ru-RU" sz="1200" dirty="0">
                <a:solidFill>
                  <a:schemeClr val="tx1"/>
                </a:solidFill>
              </a:rPr>
              <a:t>- высшее,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6</a:t>
            </a:r>
            <a:r>
              <a:rPr lang="ru-RU" sz="1200" dirty="0">
                <a:solidFill>
                  <a:schemeClr val="tx1"/>
                </a:solidFill>
              </a:rPr>
              <a:t>% -среднее</a:t>
            </a:r>
          </a:p>
        </p:txBody>
      </p:sp>
      <p:sp>
        <p:nvSpPr>
          <p:cNvPr id="66" name="Овал 65"/>
          <p:cNvSpPr/>
          <p:nvPr/>
        </p:nvSpPr>
        <p:spPr>
          <a:xfrm>
            <a:off x="6947436" y="2909512"/>
            <a:ext cx="1652400" cy="482400"/>
          </a:xfrm>
          <a:prstGeom prst="ellipse">
            <a:avLst/>
          </a:prstGeom>
          <a:solidFill>
            <a:schemeClr val="bg1"/>
          </a:solidFill>
          <a:ln>
            <a:solidFill>
              <a:srgbClr val="43C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первая</a:t>
            </a:r>
            <a:r>
              <a:rPr lang="en-US" sz="1200" dirty="0">
                <a:solidFill>
                  <a:schemeClr val="tx1"/>
                </a:solidFill>
              </a:rPr>
              <a:t> – </a:t>
            </a:r>
            <a:r>
              <a:rPr lang="ru-RU" sz="1200" dirty="0" smtClean="0">
                <a:solidFill>
                  <a:schemeClr val="tx1"/>
                </a:solidFill>
              </a:rPr>
              <a:t>19</a:t>
            </a:r>
            <a:r>
              <a:rPr lang="en-US" sz="1200" dirty="0" smtClean="0">
                <a:solidFill>
                  <a:schemeClr val="tx1"/>
                </a:solidFill>
              </a:rPr>
              <a:t>%</a:t>
            </a:r>
            <a:r>
              <a:rPr lang="ru-RU" sz="1200" dirty="0">
                <a:solidFill>
                  <a:schemeClr val="tx1"/>
                </a:solidFill>
              </a:rPr>
              <a:t>, высшая – </a:t>
            </a:r>
            <a:r>
              <a:rPr lang="ru-RU" sz="1200" dirty="0" smtClean="0">
                <a:solidFill>
                  <a:schemeClr val="tx1"/>
                </a:solidFill>
              </a:rPr>
              <a:t>31%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304688" y="3452183"/>
            <a:ext cx="3600400" cy="53410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порядка </a:t>
            </a:r>
            <a:r>
              <a:rPr lang="ru-RU" sz="2400" b="1" dirty="0" smtClean="0">
                <a:solidFill>
                  <a:schemeClr val="tx1"/>
                </a:solidFill>
              </a:rPr>
              <a:t>400 </a:t>
            </a:r>
            <a:r>
              <a:rPr lang="ru-RU" dirty="0" smtClean="0">
                <a:solidFill>
                  <a:schemeClr val="tx1"/>
                </a:solidFill>
              </a:rPr>
              <a:t>вакантных мест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8" y="-183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337" y="13276"/>
            <a:ext cx="790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/>
            <a:r>
              <a:rPr lang="ru-RU" sz="2000" b="1" dirty="0" smtClean="0">
                <a:solidFill>
                  <a:schemeClr val="bg1"/>
                </a:solidFill>
              </a:rPr>
              <a:t>ПЛАН ОСНОВНЫХ МЕРОПРИЯТИЙ ДО 2020 ГОДА, ПРОВОДИМЫХ В РАМКАХ ДЕСЯТИЛЕТИЯ ДЕТСТВА В РЕСПУБЛИКЕ КОМИ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5555" y="787021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323528" y="692696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>
            <a:off x="184044" y="692696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01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2499" y="816054"/>
            <a:ext cx="3009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Повышение благосостояния </a:t>
            </a:r>
            <a:endParaRPr lang="ru-RU" dirty="0" smtClean="0"/>
          </a:p>
          <a:p>
            <a:r>
              <a:rPr lang="ru-RU" dirty="0" smtClean="0"/>
              <a:t>семей </a:t>
            </a:r>
            <a:r>
              <a:rPr lang="ru-RU" dirty="0"/>
              <a:t>с </a:t>
            </a:r>
            <a:r>
              <a:rPr lang="ru-RU" dirty="0" smtClean="0"/>
              <a:t>детьми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1220" y="1579109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314350" y="1484784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74866" y="1484784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02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93321" y="1608142"/>
            <a:ext cx="3137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Современная </a:t>
            </a:r>
            <a:r>
              <a:rPr lang="ru-RU" dirty="0" smtClean="0"/>
              <a:t>инфраструктура</a:t>
            </a:r>
          </a:p>
          <a:p>
            <a:r>
              <a:rPr lang="ru-RU" dirty="0" smtClean="0"/>
              <a:t> детства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3562" y="2371197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311535" y="2276872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омб 29"/>
          <p:cNvSpPr/>
          <p:nvPr/>
        </p:nvSpPr>
        <p:spPr>
          <a:xfrm>
            <a:off x="172051" y="2276872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03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190506" y="2400230"/>
            <a:ext cx="2948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Обеспечение безопасности </a:t>
            </a:r>
            <a:endParaRPr lang="ru-RU" dirty="0" smtClean="0"/>
          </a:p>
          <a:p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3562" y="3163285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омб 35"/>
          <p:cNvSpPr/>
          <p:nvPr/>
        </p:nvSpPr>
        <p:spPr>
          <a:xfrm>
            <a:off x="311535" y="3068960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омб 36"/>
          <p:cNvSpPr/>
          <p:nvPr/>
        </p:nvSpPr>
        <p:spPr>
          <a:xfrm>
            <a:off x="172051" y="3068960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04</a:t>
            </a:r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190506" y="3331483"/>
            <a:ext cx="2118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Здоровый </a:t>
            </a:r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5555" y="3955373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омб 39"/>
          <p:cNvSpPr/>
          <p:nvPr/>
        </p:nvSpPr>
        <p:spPr>
          <a:xfrm>
            <a:off x="323528" y="3861048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омб 40"/>
          <p:cNvSpPr/>
          <p:nvPr/>
        </p:nvSpPr>
        <p:spPr>
          <a:xfrm>
            <a:off x="184044" y="3861048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05</a:t>
            </a:r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202499" y="3984406"/>
            <a:ext cx="2886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Всестороннее </a:t>
            </a:r>
            <a:r>
              <a:rPr lang="ru-RU" dirty="0" smtClean="0"/>
              <a:t>образование</a:t>
            </a:r>
          </a:p>
          <a:p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детям</a:t>
            </a: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940" y="4747461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276913" y="4653136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омб 44"/>
          <p:cNvSpPr/>
          <p:nvPr/>
        </p:nvSpPr>
        <p:spPr>
          <a:xfrm>
            <a:off x="137429" y="4653136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06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138117" y="4889129"/>
            <a:ext cx="2906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Культурное развитие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28940" y="5539549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омб 47"/>
          <p:cNvSpPr/>
          <p:nvPr/>
        </p:nvSpPr>
        <p:spPr>
          <a:xfrm>
            <a:off x="276913" y="5445224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55884" y="5568582"/>
            <a:ext cx="2619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Развитие физкультуры и </a:t>
            </a:r>
            <a:endParaRPr lang="ru-RU" dirty="0" smtClean="0"/>
          </a:p>
          <a:p>
            <a:r>
              <a:rPr lang="ru-RU" dirty="0" smtClean="0"/>
              <a:t>спорта </a:t>
            </a:r>
            <a:r>
              <a:rPr lang="ru-RU" dirty="0"/>
              <a:t>для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92627" y="6323771"/>
            <a:ext cx="4096443" cy="574890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888749" y="870575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омб 55"/>
          <p:cNvSpPr/>
          <p:nvPr/>
        </p:nvSpPr>
        <p:spPr>
          <a:xfrm>
            <a:off x="4736722" y="776250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омб 56"/>
          <p:cNvSpPr/>
          <p:nvPr/>
        </p:nvSpPr>
        <p:spPr>
          <a:xfrm>
            <a:off x="4597238" y="776250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09</a:t>
            </a:r>
            <a:endParaRPr lang="ru-RU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885934" y="1734671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омб 59"/>
          <p:cNvSpPr/>
          <p:nvPr/>
        </p:nvSpPr>
        <p:spPr>
          <a:xfrm>
            <a:off x="4733907" y="1640346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омб 60"/>
          <p:cNvSpPr/>
          <p:nvPr/>
        </p:nvSpPr>
        <p:spPr>
          <a:xfrm>
            <a:off x="4594423" y="1640346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885934" y="2598767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омб 63"/>
          <p:cNvSpPr/>
          <p:nvPr/>
        </p:nvSpPr>
        <p:spPr>
          <a:xfrm>
            <a:off x="4733907" y="2504442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омб 64"/>
          <p:cNvSpPr/>
          <p:nvPr/>
        </p:nvSpPr>
        <p:spPr>
          <a:xfrm>
            <a:off x="4594423" y="2504442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897927" y="3462863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омб 67"/>
          <p:cNvSpPr/>
          <p:nvPr/>
        </p:nvSpPr>
        <p:spPr>
          <a:xfrm>
            <a:off x="4745900" y="3368538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омб 68"/>
          <p:cNvSpPr/>
          <p:nvPr/>
        </p:nvSpPr>
        <p:spPr>
          <a:xfrm>
            <a:off x="4606416" y="3368538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851312" y="4326959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омб 71"/>
          <p:cNvSpPr/>
          <p:nvPr/>
        </p:nvSpPr>
        <p:spPr>
          <a:xfrm>
            <a:off x="4699285" y="4232634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омб 72"/>
          <p:cNvSpPr/>
          <p:nvPr/>
        </p:nvSpPr>
        <p:spPr>
          <a:xfrm>
            <a:off x="4559801" y="4232634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13</a:t>
            </a:r>
            <a:endParaRPr lang="ru-RU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851312" y="5191055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омб 75"/>
          <p:cNvSpPr/>
          <p:nvPr/>
        </p:nvSpPr>
        <p:spPr>
          <a:xfrm>
            <a:off x="4699285" y="5096730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омб 76"/>
          <p:cNvSpPr/>
          <p:nvPr/>
        </p:nvSpPr>
        <p:spPr>
          <a:xfrm>
            <a:off x="4559801" y="5096730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14</a:t>
            </a:r>
            <a:endParaRPr lang="ru-RU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493678" y="5221181"/>
            <a:ext cx="3390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Качественные детские товары и </a:t>
            </a:r>
            <a:endParaRPr lang="ru-RU" dirty="0" smtClean="0"/>
          </a:p>
          <a:p>
            <a:r>
              <a:rPr lang="ru-RU" dirty="0" smtClean="0"/>
              <a:t>продукты питания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534878" y="4341287"/>
            <a:ext cx="3182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Обеспечение и защита прав и </a:t>
            </a:r>
            <a:endParaRPr lang="ru-RU" dirty="0" smtClean="0"/>
          </a:p>
          <a:p>
            <a:r>
              <a:rPr lang="ru-RU" dirty="0" smtClean="0"/>
              <a:t>интересов детей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558616" y="3417206"/>
            <a:ext cx="3509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Социальная защита детей-инвалидов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детей с </a:t>
            </a:r>
            <a:r>
              <a:rPr lang="ru-RU" sz="1600" dirty="0" smtClean="0"/>
              <a:t>ОВЗ </a:t>
            </a:r>
            <a:r>
              <a:rPr lang="ru-RU" sz="1600" dirty="0"/>
              <a:t>и их интеграция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современное </a:t>
            </a:r>
            <a:r>
              <a:rPr lang="ru-RU" sz="1600" dirty="0" smtClean="0"/>
              <a:t>общество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607585" y="2772385"/>
            <a:ext cx="3236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Ребенок и его право на </a:t>
            </a:r>
            <a:r>
              <a:rPr lang="ru-RU" dirty="0" smtClean="0"/>
              <a:t>семью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607585" y="1764023"/>
            <a:ext cx="319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Безопасное информационное </a:t>
            </a:r>
            <a:endParaRPr lang="ru-RU" dirty="0" smtClean="0"/>
          </a:p>
          <a:p>
            <a:r>
              <a:rPr lang="ru-RU" dirty="0" smtClean="0"/>
              <a:t>пространство </a:t>
            </a:r>
            <a:r>
              <a:rPr lang="ru-RU" dirty="0"/>
              <a:t>для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597203" y="1013433"/>
            <a:ext cx="2955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Доступный детский </a:t>
            </a:r>
            <a:r>
              <a:rPr lang="ru-RU" dirty="0" smtClean="0"/>
              <a:t>туризм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68302" y="6410476"/>
            <a:ext cx="2922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Безопасный детский </a:t>
            </a:r>
            <a:r>
              <a:rPr lang="ru-RU" dirty="0" smtClean="0">
                <a:solidFill>
                  <a:srgbClr val="000000"/>
                </a:solidFill>
              </a:rPr>
              <a:t>отдых</a:t>
            </a:r>
            <a:endParaRPr lang="ru-RU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886460" y="6039702"/>
            <a:ext cx="4096443" cy="706585"/>
          </a:xfrm>
          <a:prstGeom prst="roundRect">
            <a:avLst/>
          </a:prstGeom>
          <a:solidFill>
            <a:srgbClr val="B8E2DE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омб 79"/>
          <p:cNvSpPr/>
          <p:nvPr/>
        </p:nvSpPr>
        <p:spPr>
          <a:xfrm>
            <a:off x="4734433" y="5945377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Ромб 80"/>
          <p:cNvSpPr/>
          <p:nvPr/>
        </p:nvSpPr>
        <p:spPr>
          <a:xfrm>
            <a:off x="4594949" y="5945377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15</a:t>
            </a:r>
            <a:endParaRPr lang="ru-RU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5528999" y="6174050"/>
            <a:ext cx="341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Организационные </a:t>
            </a:r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7355" y="6533596"/>
            <a:ext cx="2133600" cy="365125"/>
          </a:xfrm>
        </p:spPr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83" name="Ромб 82"/>
          <p:cNvSpPr/>
          <p:nvPr/>
        </p:nvSpPr>
        <p:spPr>
          <a:xfrm>
            <a:off x="192090" y="6147684"/>
            <a:ext cx="885600" cy="811530"/>
          </a:xfrm>
          <a:prstGeom prst="diamon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>
            <a:off x="95406" y="6142529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08</a:t>
            </a:r>
            <a:endParaRPr lang="ru-RU" b="1" dirty="0"/>
          </a:p>
        </p:txBody>
      </p:sp>
      <p:sp>
        <p:nvSpPr>
          <p:cNvPr id="49" name="Ромб 48"/>
          <p:cNvSpPr/>
          <p:nvPr/>
        </p:nvSpPr>
        <p:spPr>
          <a:xfrm>
            <a:off x="137429" y="5445224"/>
            <a:ext cx="884783" cy="811530"/>
          </a:xfrm>
          <a:prstGeom prst="diamond">
            <a:avLst/>
          </a:prstGeom>
          <a:solidFill>
            <a:srgbClr val="008193"/>
          </a:solidFill>
          <a:ln>
            <a:solidFill>
              <a:srgbClr val="008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58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2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5715" y="3153698"/>
            <a:ext cx="701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5B9BD5">
                    <a:lumMod val="50000"/>
                  </a:srgbClr>
                </a:solidFill>
                <a:latin typeface="Corbel" pitchFamily="34" charset="0"/>
                <a:cs typeface="Arial" panose="020B0604020202020204" pitchFamily="34" charset="0"/>
              </a:rPr>
              <a:t>СПАСИБО ЗА </a:t>
            </a:r>
            <a:r>
              <a:rPr lang="ru-RU" sz="3000" b="1" dirty="0" smtClean="0">
                <a:solidFill>
                  <a:srgbClr val="5B9BD5">
                    <a:lumMod val="50000"/>
                  </a:srgbClr>
                </a:solidFill>
                <a:latin typeface="Corbel" pitchFamily="34" charset="0"/>
                <a:cs typeface="Arial" panose="020B0604020202020204" pitchFamily="34" charset="0"/>
              </a:rPr>
              <a:t>ВНИМАНИЕ!</a:t>
            </a:r>
            <a:endParaRPr lang="ru-RU" sz="3000" b="1" dirty="0">
              <a:solidFill>
                <a:srgbClr val="5B9BD5">
                  <a:lumMod val="50000"/>
                </a:srgbClr>
              </a:solidFill>
              <a:latin typeface="Corbe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26"/>
          <p:cNvSpPr/>
          <p:nvPr/>
        </p:nvSpPr>
        <p:spPr>
          <a:xfrm>
            <a:off x="6435149" y="6264831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6241397" y="5352578"/>
            <a:ext cx="2443031" cy="27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государственной информационной системы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здравоохранения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(ЕГИСЗ)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6509957" y="3952719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3" name="Прямоугольник 122"/>
          <p:cNvSpPr/>
          <p:nvPr/>
        </p:nvSpPr>
        <p:spPr>
          <a:xfrm>
            <a:off x="6428137" y="3469103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2" name="Прямоугольник 121"/>
          <p:cNvSpPr/>
          <p:nvPr/>
        </p:nvSpPr>
        <p:spPr>
          <a:xfrm>
            <a:off x="6539682" y="2909325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1" name="Прямоугольник 120"/>
          <p:cNvSpPr/>
          <p:nvPr/>
        </p:nvSpPr>
        <p:spPr>
          <a:xfrm>
            <a:off x="6534574" y="2527037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0" name="Прямоугольник 119"/>
          <p:cNvSpPr/>
          <p:nvPr/>
        </p:nvSpPr>
        <p:spPr>
          <a:xfrm>
            <a:off x="6428138" y="2136078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Прямоугольник 72"/>
          <p:cNvSpPr/>
          <p:nvPr/>
        </p:nvSpPr>
        <p:spPr>
          <a:xfrm>
            <a:off x="3619863" y="4544635"/>
            <a:ext cx="2036728" cy="239615"/>
          </a:xfrm>
          <a:prstGeom prst="rect">
            <a:avLst/>
          </a:prstGeom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accent3">
              <a:hueOff val="-5580972"/>
              <a:satOff val="-30571"/>
              <a:lumOff val="9412"/>
              <a:alphaOff val="0"/>
            </a:schemeClr>
          </a:fillRef>
          <a:effectRef idx="0">
            <a:schemeClr val="accent3">
              <a:hueOff val="-5580972"/>
              <a:satOff val="-30571"/>
              <a:lumOff val="9412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Прямоугольник 63"/>
          <p:cNvSpPr/>
          <p:nvPr/>
        </p:nvSpPr>
        <p:spPr>
          <a:xfrm>
            <a:off x="3372195" y="6004483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Прямоугольник 64"/>
          <p:cNvSpPr/>
          <p:nvPr/>
        </p:nvSpPr>
        <p:spPr>
          <a:xfrm>
            <a:off x="3356775" y="5537265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Прямоугольник 66"/>
          <p:cNvSpPr/>
          <p:nvPr/>
        </p:nvSpPr>
        <p:spPr>
          <a:xfrm>
            <a:off x="3370636" y="5009172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8" name="Прямоугольник 107"/>
          <p:cNvSpPr/>
          <p:nvPr/>
        </p:nvSpPr>
        <p:spPr>
          <a:xfrm>
            <a:off x="3379741" y="2402946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9" name="Прямоугольник 108"/>
          <p:cNvSpPr/>
          <p:nvPr/>
        </p:nvSpPr>
        <p:spPr>
          <a:xfrm>
            <a:off x="3379743" y="2782595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0" name="Прямоугольник 109"/>
          <p:cNvSpPr/>
          <p:nvPr/>
        </p:nvSpPr>
        <p:spPr>
          <a:xfrm>
            <a:off x="3379743" y="3175706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7" name="Прямоугольник 106"/>
          <p:cNvSpPr/>
          <p:nvPr/>
        </p:nvSpPr>
        <p:spPr>
          <a:xfrm>
            <a:off x="3374126" y="2011448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6" name="Прямоугольник 95"/>
          <p:cNvSpPr/>
          <p:nvPr/>
        </p:nvSpPr>
        <p:spPr>
          <a:xfrm>
            <a:off x="3588750" y="1571487"/>
            <a:ext cx="2036728" cy="239615"/>
          </a:xfrm>
          <a:prstGeom prst="rect">
            <a:avLst/>
          </a:prstGeom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accent3">
              <a:hueOff val="-5580972"/>
              <a:satOff val="-30571"/>
              <a:lumOff val="9412"/>
              <a:alphaOff val="0"/>
            </a:schemeClr>
          </a:fillRef>
          <a:effectRef idx="0">
            <a:schemeClr val="accent3">
              <a:hueOff val="-5580972"/>
              <a:satOff val="-30571"/>
              <a:lumOff val="9412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Прямоугольник 97"/>
          <p:cNvSpPr/>
          <p:nvPr/>
        </p:nvSpPr>
        <p:spPr>
          <a:xfrm>
            <a:off x="6750981" y="1530926"/>
            <a:ext cx="2036728" cy="239615"/>
          </a:xfrm>
          <a:prstGeom prst="rect">
            <a:avLst/>
          </a:prstGeom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accent3">
              <a:hueOff val="-5580972"/>
              <a:satOff val="-30571"/>
              <a:lumOff val="9412"/>
              <a:alphaOff val="0"/>
            </a:schemeClr>
          </a:fillRef>
          <a:effectRef idx="0">
            <a:schemeClr val="accent3">
              <a:hueOff val="-5580972"/>
              <a:satOff val="-30571"/>
              <a:lumOff val="9412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250726" y="5032937"/>
            <a:ext cx="149625" cy="149625"/>
          </a:xfrm>
          <a:prstGeom prst="rect">
            <a:avLst/>
          </a:prstGeom>
          <a:solidFill>
            <a:srgbClr val="4E8542"/>
          </a:solidFill>
          <a:ln>
            <a:solidFill>
              <a:srgbClr val="4E854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Прямоугольник 81"/>
          <p:cNvSpPr/>
          <p:nvPr/>
        </p:nvSpPr>
        <p:spPr>
          <a:xfrm>
            <a:off x="250726" y="4206177"/>
            <a:ext cx="149625" cy="149625"/>
          </a:xfrm>
          <a:prstGeom prst="rect">
            <a:avLst/>
          </a:prstGeom>
          <a:solidFill>
            <a:srgbClr val="4E8542"/>
          </a:solidFill>
          <a:ln>
            <a:solidFill>
              <a:srgbClr val="4E854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Прямоугольник 82"/>
          <p:cNvSpPr/>
          <p:nvPr/>
        </p:nvSpPr>
        <p:spPr>
          <a:xfrm>
            <a:off x="250726" y="3405319"/>
            <a:ext cx="149625" cy="149625"/>
          </a:xfrm>
          <a:prstGeom prst="rect">
            <a:avLst/>
          </a:prstGeom>
          <a:solidFill>
            <a:srgbClr val="4E8542"/>
          </a:solidFill>
          <a:ln>
            <a:solidFill>
              <a:srgbClr val="4E854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Прямоугольник 84"/>
          <p:cNvSpPr/>
          <p:nvPr/>
        </p:nvSpPr>
        <p:spPr>
          <a:xfrm>
            <a:off x="267299" y="2454836"/>
            <a:ext cx="149625" cy="149625"/>
          </a:xfrm>
          <a:prstGeom prst="rect">
            <a:avLst/>
          </a:prstGeom>
          <a:solidFill>
            <a:srgbClr val="4E8542"/>
          </a:solidFill>
          <a:ln>
            <a:solidFill>
              <a:srgbClr val="4E854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рямоугольник 33"/>
          <p:cNvSpPr/>
          <p:nvPr/>
        </p:nvSpPr>
        <p:spPr>
          <a:xfrm>
            <a:off x="250726" y="2033760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рямоугольник 32"/>
          <p:cNvSpPr/>
          <p:nvPr/>
        </p:nvSpPr>
        <p:spPr>
          <a:xfrm>
            <a:off x="461642" y="1541821"/>
            <a:ext cx="2036728" cy="239615"/>
          </a:xfrm>
          <a:prstGeom prst="rect">
            <a:avLst/>
          </a:prstGeom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accent3">
              <a:hueOff val="-5580972"/>
              <a:satOff val="-30571"/>
              <a:lumOff val="9412"/>
              <a:alphaOff val="0"/>
            </a:schemeClr>
          </a:fillRef>
          <a:effectRef idx="0">
            <a:schemeClr val="accent3">
              <a:hueOff val="-5580972"/>
              <a:satOff val="-30571"/>
              <a:lumOff val="9412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235599" y="70416"/>
            <a:ext cx="626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Реестр национальных проектов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449" y="1282984"/>
            <a:ext cx="2037899" cy="239615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илиния 13"/>
          <p:cNvSpPr/>
          <p:nvPr/>
        </p:nvSpPr>
        <p:spPr>
          <a:xfrm>
            <a:off x="217235" y="692696"/>
            <a:ext cx="2036728" cy="430449"/>
          </a:xfrm>
          <a:custGeom>
            <a:avLst/>
            <a:gdLst>
              <a:gd name="connsiteX0" fmla="*/ 0 w 2036728"/>
              <a:gd name="connsiteY0" fmla="*/ 0 h 430449"/>
              <a:gd name="connsiteX1" fmla="*/ 2036728 w 2036728"/>
              <a:gd name="connsiteY1" fmla="*/ 0 h 430449"/>
              <a:gd name="connsiteX2" fmla="*/ 2036728 w 2036728"/>
              <a:gd name="connsiteY2" fmla="*/ 430449 h 430449"/>
              <a:gd name="connsiteX3" fmla="*/ 0 w 2036728"/>
              <a:gd name="connsiteY3" fmla="*/ 430449 h 430449"/>
              <a:gd name="connsiteX4" fmla="*/ 0 w 2036728"/>
              <a:gd name="connsiteY4" fmla="*/ 0 h 43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728" h="430449">
                <a:moveTo>
                  <a:pt x="0" y="0"/>
                </a:moveTo>
                <a:lnTo>
                  <a:pt x="2036728" y="0"/>
                </a:lnTo>
                <a:lnTo>
                  <a:pt x="2036728" y="430449"/>
                </a:lnTo>
                <a:lnTo>
                  <a:pt x="0" y="4304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marL="0" marR="0" lvl="0" indent="0" algn="l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303" y="1938459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359806" y="1462334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" tIns="7112" rIns="7112" bIns="7112" numCol="1" spcCol="1270" anchor="ctr" anchorCtr="0">
            <a:noAutofit/>
          </a:bodyPr>
          <a:lstStyle/>
          <a:p>
            <a:pPr marL="0" marR="0" lvl="0" indent="0" algn="l" defTabSz="44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59806" y="1811102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" tIns="7112" rIns="7112" bIns="7112" numCol="1" spcCol="1270" anchor="ctr" anchorCtr="0">
            <a:noAutofit/>
          </a:bodyPr>
          <a:lstStyle/>
          <a:p>
            <a:pPr marL="0" marR="0" lvl="0" indent="0" algn="l" defTabSz="44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59806" y="2159871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" tIns="7112" rIns="7112" bIns="7112" numCol="1" spcCol="1270" anchor="ctr" anchorCtr="0">
            <a:noAutofit/>
          </a:bodyPr>
          <a:lstStyle/>
          <a:p>
            <a:pPr marL="0" marR="0" lvl="0" indent="0" algn="l" defTabSz="44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59806" y="2508640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59806" y="2857408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2355800" y="692696"/>
            <a:ext cx="2036728" cy="430449"/>
          </a:xfrm>
          <a:custGeom>
            <a:avLst/>
            <a:gdLst>
              <a:gd name="connsiteX0" fmla="*/ 0 w 2036728"/>
              <a:gd name="connsiteY0" fmla="*/ 0 h 430449"/>
              <a:gd name="connsiteX1" fmla="*/ 2036728 w 2036728"/>
              <a:gd name="connsiteY1" fmla="*/ 0 h 430449"/>
              <a:gd name="connsiteX2" fmla="*/ 2036728 w 2036728"/>
              <a:gd name="connsiteY2" fmla="*/ 430449 h 430449"/>
              <a:gd name="connsiteX3" fmla="*/ 0 w 2036728"/>
              <a:gd name="connsiteY3" fmla="*/ 430449 h 430449"/>
              <a:gd name="connsiteX4" fmla="*/ 0 w 2036728"/>
              <a:gd name="connsiteY4" fmla="*/ 0 h 43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728" h="430449">
                <a:moveTo>
                  <a:pt x="0" y="0"/>
                </a:moveTo>
                <a:lnTo>
                  <a:pt x="2036728" y="0"/>
                </a:lnTo>
                <a:lnTo>
                  <a:pt x="2036728" y="430449"/>
                </a:lnTo>
                <a:lnTo>
                  <a:pt x="0" y="4304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marL="0" marR="0" lvl="0" indent="0" algn="l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498371" y="1462334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2498371" y="2508640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2498371" y="2857408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474" y="1278041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2081" y="1503432"/>
            <a:ext cx="1809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963" y="1902710"/>
            <a:ext cx="207240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Финансовая поддержка семей при рождении детей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2219" y="2331710"/>
            <a:ext cx="2155232" cy="751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условий для осуществления трудовой деятельности женщин с детьми, включая ликвидацию очереди в ясли для детей до трех лет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6832" y="3255283"/>
            <a:ext cx="22825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Разработка и реализация программы системной поддержки и повышения качества жизни граждан старшего поколения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0142" y="4037924"/>
            <a:ext cx="229919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92885" y="4873871"/>
            <a:ext cx="230644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для всех категорий и групп населения условий для занятий физической культурой и спортом, в том числе повышение уровня обеспеченности объектами спорта, а также формирование спортивного резерва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71303" y="2379518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Прямоугольник 78"/>
          <p:cNvSpPr/>
          <p:nvPr/>
        </p:nvSpPr>
        <p:spPr>
          <a:xfrm>
            <a:off x="173447" y="3314281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Прямоугольник 79"/>
          <p:cNvSpPr/>
          <p:nvPr/>
        </p:nvSpPr>
        <p:spPr>
          <a:xfrm>
            <a:off x="168449" y="4114412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Прямоугольник 80"/>
          <p:cNvSpPr/>
          <p:nvPr/>
        </p:nvSpPr>
        <p:spPr>
          <a:xfrm>
            <a:off x="168451" y="4941168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Скругленный прямоугольник 71"/>
          <p:cNvSpPr/>
          <p:nvPr/>
        </p:nvSpPr>
        <p:spPr>
          <a:xfrm>
            <a:off x="107503" y="908719"/>
            <a:ext cx="2611618" cy="5654401"/>
          </a:xfrm>
          <a:prstGeom prst="round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1115" y="769401"/>
            <a:ext cx="23108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«ДЕМОГРАФИЯ»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164490" y="925192"/>
            <a:ext cx="2691101" cy="2791840"/>
          </a:xfrm>
          <a:prstGeom prst="round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279852" y="908720"/>
            <a:ext cx="2612938" cy="5654400"/>
          </a:xfrm>
          <a:prstGeom prst="round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45733" y="745029"/>
            <a:ext cx="2310858" cy="42575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«ЖИЛЬЕ</a:t>
            </a:r>
          </a:p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ГОРОДСКАЯ СРЕДА»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76851" y="738623"/>
            <a:ext cx="23108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ЗДРАВООХРАНЕНИЕ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443964" y="1282984"/>
            <a:ext cx="2037899" cy="239615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Прямоугольник 92"/>
          <p:cNvSpPr/>
          <p:nvPr/>
        </p:nvSpPr>
        <p:spPr>
          <a:xfrm>
            <a:off x="3304933" y="1318897"/>
            <a:ext cx="2037899" cy="239615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TextBox 93"/>
          <p:cNvSpPr txBox="1"/>
          <p:nvPr/>
        </p:nvSpPr>
        <p:spPr>
          <a:xfrm>
            <a:off x="3632871" y="1300075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81663" y="1260989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99345" y="1530692"/>
            <a:ext cx="183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53154" y="1517258"/>
            <a:ext cx="183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294110" y="1921784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" name="Прямоугольник 103"/>
          <p:cNvSpPr/>
          <p:nvPr/>
        </p:nvSpPr>
        <p:spPr>
          <a:xfrm>
            <a:off x="3304933" y="2318614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Прямоугольник 104"/>
          <p:cNvSpPr/>
          <p:nvPr/>
        </p:nvSpPr>
        <p:spPr>
          <a:xfrm>
            <a:off x="3304933" y="2692516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6" name="Прямоугольник 105"/>
          <p:cNvSpPr/>
          <p:nvPr/>
        </p:nvSpPr>
        <p:spPr>
          <a:xfrm>
            <a:off x="3294110" y="3084183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1" name="TextBox 110"/>
          <p:cNvSpPr txBox="1"/>
          <p:nvPr/>
        </p:nvSpPr>
        <p:spPr>
          <a:xfrm>
            <a:off x="3564143" y="1939752"/>
            <a:ext cx="2072407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Ипотека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591524" y="2315092"/>
            <a:ext cx="2072407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Жилье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632871" y="2684634"/>
            <a:ext cx="2072407" cy="35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комфортной городской среды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32870" y="3088296"/>
            <a:ext cx="2072407" cy="48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Обеспечение устойчивого сокращения непригодного для проживания жилищного фонда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144701" y="3990987"/>
            <a:ext cx="2684599" cy="2569833"/>
          </a:xfrm>
          <a:prstGeom prst="round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14620" y="3824783"/>
            <a:ext cx="23108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75806" y="5929675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Прямоугольник 61"/>
          <p:cNvSpPr/>
          <p:nvPr/>
        </p:nvSpPr>
        <p:spPr>
          <a:xfrm>
            <a:off x="3275806" y="5472827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Прямоугольник 62"/>
          <p:cNvSpPr/>
          <p:nvPr/>
        </p:nvSpPr>
        <p:spPr>
          <a:xfrm>
            <a:off x="3275806" y="4941168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Прямоугольник 69"/>
          <p:cNvSpPr/>
          <p:nvPr/>
        </p:nvSpPr>
        <p:spPr>
          <a:xfrm>
            <a:off x="3275807" y="4305020"/>
            <a:ext cx="2037899" cy="239615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TextBox 73"/>
          <p:cNvSpPr txBox="1"/>
          <p:nvPr/>
        </p:nvSpPr>
        <p:spPr>
          <a:xfrm>
            <a:off x="3619863" y="4292295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80700" y="4531206"/>
            <a:ext cx="1783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70944" y="4943983"/>
            <a:ext cx="2072407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Культурная среда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80872" y="5424381"/>
            <a:ext cx="2072407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Творческие люди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85731" y="5924103"/>
            <a:ext cx="2072407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Цифровая культура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6430263" y="1925655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Прямоугольник 99"/>
          <p:cNvSpPr/>
          <p:nvPr/>
        </p:nvSpPr>
        <p:spPr>
          <a:xfrm>
            <a:off x="6428137" y="2450307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Прямоугольник 102"/>
          <p:cNvSpPr/>
          <p:nvPr/>
        </p:nvSpPr>
        <p:spPr>
          <a:xfrm>
            <a:off x="6435150" y="2808477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5" name="Прямоугольник 114"/>
          <p:cNvSpPr/>
          <p:nvPr/>
        </p:nvSpPr>
        <p:spPr>
          <a:xfrm>
            <a:off x="6428141" y="3225045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6" name="Прямоугольник 115"/>
          <p:cNvSpPr/>
          <p:nvPr/>
        </p:nvSpPr>
        <p:spPr>
          <a:xfrm>
            <a:off x="6408592" y="3847265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7" name="Прямоугольник 116"/>
          <p:cNvSpPr/>
          <p:nvPr/>
        </p:nvSpPr>
        <p:spPr>
          <a:xfrm>
            <a:off x="6428137" y="4309502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8" name="Прямоугольник 117"/>
          <p:cNvSpPr/>
          <p:nvPr/>
        </p:nvSpPr>
        <p:spPr>
          <a:xfrm>
            <a:off x="6449415" y="5233977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9" name="Прямоугольник 118"/>
          <p:cNvSpPr/>
          <p:nvPr/>
        </p:nvSpPr>
        <p:spPr>
          <a:xfrm>
            <a:off x="6435700" y="6107689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6" name="Прямоугольник 125"/>
          <p:cNvSpPr/>
          <p:nvPr/>
        </p:nvSpPr>
        <p:spPr>
          <a:xfrm>
            <a:off x="6446719" y="5537264"/>
            <a:ext cx="149625" cy="149625"/>
          </a:xfrm>
          <a:prstGeom prst="rect">
            <a:avLst/>
          </a:prstGeom>
          <a:solidFill>
            <a:srgbClr val="4E8542"/>
          </a:solidFill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8" name="TextBox 127"/>
          <p:cNvSpPr txBox="1"/>
          <p:nvPr/>
        </p:nvSpPr>
        <p:spPr>
          <a:xfrm>
            <a:off x="6700532" y="2485319"/>
            <a:ext cx="2072407" cy="30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Борьба с сердечно-сосудистыми заболеваниями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647669" y="1866869"/>
            <a:ext cx="210301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системы оказания первичной медико-санитарной помощи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724490" y="2792955"/>
            <a:ext cx="2072407" cy="30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Борьба с онкологическими заболеваниями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84770" y="3133234"/>
            <a:ext cx="2493978" cy="40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детского здравоохранения, включая создание современной инфраструктуры оказания медицинской помощи детям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85774" y="3838374"/>
            <a:ext cx="2274054" cy="40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Обеспечение медицинских организаций системы здравоохранения квалифицированными кадрами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650735" y="4258551"/>
            <a:ext cx="22502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Завершение формирования сети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национальных медицинских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исследовательских центров, внедрение инновационных медицинских технологий, включая систему ранней диагностики и дистанционный мониторинг состояния здоровья пациентов, внедрение клинических рекомендаций и протоколов лечения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622254" y="5178758"/>
            <a:ext cx="230719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единого цифрового контура в здравоохранении на основе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единой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536099" y="6083443"/>
            <a:ext cx="2354485" cy="22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экспорта медицинских услуг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547097" y="6244560"/>
            <a:ext cx="2005411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Экспорт медицинских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услуг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312512" y="5668655"/>
            <a:ext cx="2616939" cy="45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здравоохранении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Коми на основе Региональной информационно-аналитической системы здравоохранения Республики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Коми</a:t>
            </a:r>
          </a:p>
          <a:p>
            <a:pPr marL="0" marR="0" lvl="0" indent="0" algn="just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(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РИАМСЗ РК)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604704" y="5568021"/>
            <a:ext cx="2264065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единого цифрового контура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659582" y="2103628"/>
            <a:ext cx="2169370" cy="30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первичной медико-</a:t>
            </a: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санитарной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помощи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539682" y="3450013"/>
            <a:ext cx="2566238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Программа развитие детского здравоохранения РК,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5169" y="3562648"/>
            <a:ext cx="274357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включая создание современной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инфраструктуры</a:t>
            </a: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оказания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медицинской помощи детям</a:t>
            </a:r>
          </a:p>
        </p:txBody>
      </p:sp>
    </p:spTree>
    <p:extLst>
      <p:ext uri="{BB962C8B-B14F-4D97-AF65-F5344CB8AC3E}">
        <p14:creationId xmlns:p14="http://schemas.microsoft.com/office/powerpoint/2010/main" val="892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/>
          <p:cNvSpPr/>
          <p:nvPr/>
        </p:nvSpPr>
        <p:spPr>
          <a:xfrm>
            <a:off x="3598242" y="1350904"/>
            <a:ext cx="2036728" cy="239615"/>
          </a:xfrm>
          <a:prstGeom prst="rect">
            <a:avLst/>
          </a:prstGeom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accent3">
              <a:hueOff val="-5580972"/>
              <a:satOff val="-30571"/>
              <a:lumOff val="9412"/>
              <a:alphaOff val="0"/>
            </a:schemeClr>
          </a:fillRef>
          <a:effectRef idx="0">
            <a:schemeClr val="accent3">
              <a:hueOff val="-5580972"/>
              <a:satOff val="-30571"/>
              <a:lumOff val="9412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Прямоугольник 81"/>
          <p:cNvSpPr/>
          <p:nvPr/>
        </p:nvSpPr>
        <p:spPr>
          <a:xfrm>
            <a:off x="161105" y="4439069"/>
            <a:ext cx="149625" cy="149625"/>
          </a:xfrm>
          <a:prstGeom prst="rect">
            <a:avLst/>
          </a:prstGeom>
          <a:solidFill>
            <a:srgbClr val="4E8542"/>
          </a:solidFill>
          <a:ln>
            <a:solidFill>
              <a:srgbClr val="4E854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рямоугольник 32"/>
          <p:cNvSpPr/>
          <p:nvPr/>
        </p:nvSpPr>
        <p:spPr>
          <a:xfrm>
            <a:off x="490814" y="1861984"/>
            <a:ext cx="2036728" cy="239615"/>
          </a:xfrm>
          <a:prstGeom prst="rect">
            <a:avLst/>
          </a:prstGeom>
        </p:spPr>
        <p:style>
          <a:lnRef idx="2">
            <a:schemeClr val="accent3">
              <a:hueOff val="-5580972"/>
              <a:satOff val="-30571"/>
              <a:lumOff val="9412"/>
              <a:alphaOff val="0"/>
            </a:schemeClr>
          </a:lnRef>
          <a:fillRef idx="1">
            <a:schemeClr val="accent3">
              <a:hueOff val="-5580972"/>
              <a:satOff val="-30571"/>
              <a:lumOff val="9412"/>
              <a:alphaOff val="0"/>
            </a:schemeClr>
          </a:fillRef>
          <a:effectRef idx="0">
            <a:schemeClr val="accent3">
              <a:hueOff val="-5580972"/>
              <a:satOff val="-30571"/>
              <a:lumOff val="9412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235599" y="70416"/>
            <a:ext cx="626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Реестр национальных проектов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099" y="1617378"/>
            <a:ext cx="2037899" cy="239615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илиния 13"/>
          <p:cNvSpPr/>
          <p:nvPr/>
        </p:nvSpPr>
        <p:spPr>
          <a:xfrm>
            <a:off x="217235" y="692696"/>
            <a:ext cx="2036728" cy="430449"/>
          </a:xfrm>
          <a:custGeom>
            <a:avLst/>
            <a:gdLst>
              <a:gd name="connsiteX0" fmla="*/ 0 w 2036728"/>
              <a:gd name="connsiteY0" fmla="*/ 0 h 430449"/>
              <a:gd name="connsiteX1" fmla="*/ 2036728 w 2036728"/>
              <a:gd name="connsiteY1" fmla="*/ 0 h 430449"/>
              <a:gd name="connsiteX2" fmla="*/ 2036728 w 2036728"/>
              <a:gd name="connsiteY2" fmla="*/ 430449 h 430449"/>
              <a:gd name="connsiteX3" fmla="*/ 0 w 2036728"/>
              <a:gd name="connsiteY3" fmla="*/ 430449 h 430449"/>
              <a:gd name="connsiteX4" fmla="*/ 0 w 2036728"/>
              <a:gd name="connsiteY4" fmla="*/ 0 h 43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728" h="430449">
                <a:moveTo>
                  <a:pt x="0" y="0"/>
                </a:moveTo>
                <a:lnTo>
                  <a:pt x="2036728" y="0"/>
                </a:lnTo>
                <a:lnTo>
                  <a:pt x="2036728" y="430449"/>
                </a:lnTo>
                <a:lnTo>
                  <a:pt x="0" y="4304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marL="0" marR="0" lvl="0" indent="0" algn="l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59806" y="1462334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" tIns="7112" rIns="7112" bIns="7112" numCol="1" spcCol="1270" anchor="ctr" anchorCtr="0">
            <a:noAutofit/>
          </a:bodyPr>
          <a:lstStyle/>
          <a:p>
            <a:pPr marL="0" marR="0" lvl="0" indent="0" algn="l" defTabSz="44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59806" y="1811102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" tIns="7112" rIns="7112" bIns="7112" numCol="1" spcCol="1270" anchor="ctr" anchorCtr="0">
            <a:noAutofit/>
          </a:bodyPr>
          <a:lstStyle/>
          <a:p>
            <a:pPr marL="0" marR="0" lvl="0" indent="0" algn="l" defTabSz="44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59806" y="2159871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" tIns="7112" rIns="7112" bIns="7112" numCol="1" spcCol="1270" anchor="ctr" anchorCtr="0">
            <a:noAutofit/>
          </a:bodyPr>
          <a:lstStyle/>
          <a:p>
            <a:pPr marL="0" marR="0" lvl="0" indent="0" algn="l" defTabSz="44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59806" y="2508640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59806" y="2857408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2355800" y="692696"/>
            <a:ext cx="2036728" cy="430449"/>
          </a:xfrm>
          <a:custGeom>
            <a:avLst/>
            <a:gdLst>
              <a:gd name="connsiteX0" fmla="*/ 0 w 2036728"/>
              <a:gd name="connsiteY0" fmla="*/ 0 h 430449"/>
              <a:gd name="connsiteX1" fmla="*/ 2036728 w 2036728"/>
              <a:gd name="connsiteY1" fmla="*/ 0 h 430449"/>
              <a:gd name="connsiteX2" fmla="*/ 2036728 w 2036728"/>
              <a:gd name="connsiteY2" fmla="*/ 430449 h 430449"/>
              <a:gd name="connsiteX3" fmla="*/ 0 w 2036728"/>
              <a:gd name="connsiteY3" fmla="*/ 430449 h 430449"/>
              <a:gd name="connsiteX4" fmla="*/ 0 w 2036728"/>
              <a:gd name="connsiteY4" fmla="*/ 0 h 43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728" h="430449">
                <a:moveTo>
                  <a:pt x="0" y="0"/>
                </a:moveTo>
                <a:lnTo>
                  <a:pt x="2036728" y="0"/>
                </a:lnTo>
                <a:lnTo>
                  <a:pt x="2036728" y="430449"/>
                </a:lnTo>
                <a:lnTo>
                  <a:pt x="0" y="4304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marL="0" marR="0" lvl="0" indent="0" algn="l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498371" y="1462334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2498371" y="2508640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2498371" y="2857408"/>
            <a:ext cx="1894157" cy="348768"/>
          </a:xfrm>
          <a:custGeom>
            <a:avLst/>
            <a:gdLst>
              <a:gd name="connsiteX0" fmla="*/ 0 w 1894157"/>
              <a:gd name="connsiteY0" fmla="*/ 0 h 348768"/>
              <a:gd name="connsiteX1" fmla="*/ 1894157 w 1894157"/>
              <a:gd name="connsiteY1" fmla="*/ 0 h 348768"/>
              <a:gd name="connsiteX2" fmla="*/ 1894157 w 1894157"/>
              <a:gd name="connsiteY2" fmla="*/ 348768 h 348768"/>
              <a:gd name="connsiteX3" fmla="*/ 0 w 1894157"/>
              <a:gd name="connsiteY3" fmla="*/ 348768 h 348768"/>
              <a:gd name="connsiteX4" fmla="*/ 0 w 1894157"/>
              <a:gd name="connsiteY4" fmla="*/ 0 h 3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57" h="348768">
                <a:moveTo>
                  <a:pt x="0" y="0"/>
                </a:moveTo>
                <a:lnTo>
                  <a:pt x="1894157" y="0"/>
                </a:lnTo>
                <a:lnTo>
                  <a:pt x="18941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541" y="157539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6454" y="1847055"/>
            <a:ext cx="1809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2219" y="2331710"/>
            <a:ext cx="2155232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Системные меры по повышению производительности труда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633" y="2961139"/>
            <a:ext cx="2387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Реализация мероприятий по повышению производительности труда и экспертная поддержка предприятий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сырьевых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отраслей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5765" y="3920598"/>
            <a:ext cx="229919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Поддержка занятости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71303" y="2379518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Прямоугольник 78"/>
          <p:cNvSpPr/>
          <p:nvPr/>
        </p:nvSpPr>
        <p:spPr>
          <a:xfrm>
            <a:off x="172888" y="3054689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Прямоугольник 79"/>
          <p:cNvSpPr/>
          <p:nvPr/>
        </p:nvSpPr>
        <p:spPr>
          <a:xfrm>
            <a:off x="167689" y="3952723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Скругленный прямоугольник 71"/>
          <p:cNvSpPr/>
          <p:nvPr/>
        </p:nvSpPr>
        <p:spPr>
          <a:xfrm>
            <a:off x="107503" y="908720"/>
            <a:ext cx="2646060" cy="4182070"/>
          </a:xfrm>
          <a:prstGeom prst="round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0726" y="752513"/>
            <a:ext cx="2341602" cy="7591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«Повышение производительности труда и поддержка занятости»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164490" y="925192"/>
            <a:ext cx="2713551" cy="3359277"/>
          </a:xfrm>
          <a:prstGeom prst="round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265274" y="1366146"/>
            <a:ext cx="2627516" cy="5196973"/>
          </a:xfrm>
          <a:prstGeom prst="round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45733" y="745029"/>
            <a:ext cx="2310858" cy="25904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«НАУКА»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81884" y="738623"/>
            <a:ext cx="2305825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МАЛОЕ И СРЕДНЕЕ ПРЕДПРИНИМАТЕЛЬСТВО</a:t>
            </a:r>
          </a:p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ПОДДЕРЖКА ИНДИВИДУАЛЬНОЙ ПРЕДПРИНИМАТЕЛЬСКОЙ ИНИЦИАТИВЫ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560082" y="2019983"/>
            <a:ext cx="2037899" cy="239615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Прямоугольник 92"/>
          <p:cNvSpPr/>
          <p:nvPr/>
        </p:nvSpPr>
        <p:spPr>
          <a:xfrm>
            <a:off x="3305060" y="1126532"/>
            <a:ext cx="2037899" cy="239615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TextBox 93"/>
          <p:cNvSpPr txBox="1"/>
          <p:nvPr/>
        </p:nvSpPr>
        <p:spPr>
          <a:xfrm>
            <a:off x="3564143" y="108543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97781" y="197786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Федеральный проект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96458" y="1341423"/>
            <a:ext cx="183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Региональный проект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273787" y="1837693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" name="Прямоугольник 103"/>
          <p:cNvSpPr/>
          <p:nvPr/>
        </p:nvSpPr>
        <p:spPr>
          <a:xfrm>
            <a:off x="3279198" y="2590663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Прямоугольник 104"/>
          <p:cNvSpPr/>
          <p:nvPr/>
        </p:nvSpPr>
        <p:spPr>
          <a:xfrm>
            <a:off x="3278485" y="3602279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4" name="TextBox 113"/>
          <p:cNvSpPr txBox="1"/>
          <p:nvPr/>
        </p:nvSpPr>
        <p:spPr>
          <a:xfrm>
            <a:off x="3530183" y="1786695"/>
            <a:ext cx="2215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научной и научно-производственной кооперации 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435148" y="2476083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Прямоугольник 102"/>
          <p:cNvSpPr/>
          <p:nvPr/>
        </p:nvSpPr>
        <p:spPr>
          <a:xfrm>
            <a:off x="6435148" y="2964980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5" name="Прямоугольник 114"/>
          <p:cNvSpPr/>
          <p:nvPr/>
        </p:nvSpPr>
        <p:spPr>
          <a:xfrm>
            <a:off x="6435148" y="3577895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6" name="Прямоугольник 115"/>
          <p:cNvSpPr/>
          <p:nvPr/>
        </p:nvSpPr>
        <p:spPr>
          <a:xfrm>
            <a:off x="6435148" y="3992386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7" name="Прямоугольник 116"/>
          <p:cNvSpPr/>
          <p:nvPr/>
        </p:nvSpPr>
        <p:spPr>
          <a:xfrm>
            <a:off x="6432412" y="4611136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8" name="Прямоугольник 117"/>
          <p:cNvSpPr/>
          <p:nvPr/>
        </p:nvSpPr>
        <p:spPr>
          <a:xfrm>
            <a:off x="6434890" y="5100033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07503" y="4080937"/>
            <a:ext cx="266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трудоустройство, обучение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инфраструктуры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417" y="4409206"/>
            <a:ext cx="2376538" cy="25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производительности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83" y="4560702"/>
            <a:ext cx="249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труда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поддержка занятости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Республике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Коми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520722" y="2547895"/>
            <a:ext cx="2215969" cy="86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передовой инфраструктуры для проведения исследований и разработок в Российской Федерации 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520722" y="3528973"/>
            <a:ext cx="2215969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кадрового потенциала в сфере исследований и разработок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234" y="5188239"/>
            <a:ext cx="5978583" cy="155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приоритетных территорий опережающего развития и предполагают тесную кооперацию научных и образовательных организаций, находящихся на территории субъектов Российской Федерации, с промышленными предприятиями и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инновационной инфраструктурой регионов. В связи с этим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России направило запрос о мероприятиях в план реализации федеральных проектов, в ответ на который Министерством образования, науки и молодежной политики Республики Коми представлены  предложения, сформированные совместно с научными и образовательными организациями Республики Коми.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7542" y="4658628"/>
            <a:ext cx="37582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результаты паспорта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национального</a:t>
            </a:r>
          </a:p>
          <a:p>
            <a:pPr marL="0" marR="0" lvl="0" indent="4572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проекта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«Наука» сформулированы с учетом пространственного развития Российской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Федерации,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72479" y="4478262"/>
            <a:ext cx="3323338" cy="2785"/>
          </a:xfrm>
          <a:prstGeom prst="line">
            <a:avLst/>
          </a:prstGeom>
          <a:ln>
            <a:solidFill>
              <a:srgbClr val="4E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528951" y="1786686"/>
            <a:ext cx="2215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научной и научно-производственной кооперации 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6432412" y="5512316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2" name="TextBox 141"/>
          <p:cNvSpPr txBox="1"/>
          <p:nvPr/>
        </p:nvSpPr>
        <p:spPr>
          <a:xfrm>
            <a:off x="6654226" y="2412021"/>
            <a:ext cx="2215969" cy="41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Улучшение условий ведения предпринимательской деятельности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647219" y="2884503"/>
            <a:ext cx="2215969" cy="51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цифровой платформы поддержки производственной и сбытовой деятельности субъектов МСП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654226" y="3502595"/>
            <a:ext cx="2215969" cy="41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Совершенствование системы закупок крупнейшими заказчиками у субъектов МСП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676821" y="3963954"/>
            <a:ext cx="2215969" cy="5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Расширение доступа субъектов МСП к финансовой поддержке, в том числе льготному финансированию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6434113" y="6037717"/>
            <a:ext cx="149621" cy="149621"/>
          </a:xfrm>
          <a:prstGeom prst="rect">
            <a:avLst/>
          </a:prstGeom>
          <a:solidFill>
            <a:srgbClr val="1B587C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1" name="TextBox 150"/>
          <p:cNvSpPr txBox="1"/>
          <p:nvPr/>
        </p:nvSpPr>
        <p:spPr>
          <a:xfrm>
            <a:off x="6696527" y="4579980"/>
            <a:ext cx="2215969" cy="30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системы акселерации субъектов МСП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698228" y="5497616"/>
            <a:ext cx="2215969" cy="41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системы поддержки фермеров и развитие сельской кооперации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698228" y="5984127"/>
            <a:ext cx="2215969" cy="30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Популяризация предпринимательства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686459" y="4997152"/>
            <a:ext cx="2215969" cy="41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Модернизация системы поддержки экспортеров – 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36837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60338"/>
            <a:ext cx="6297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образования в Российской Федерации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07975" y="1555395"/>
            <a:ext cx="1657581" cy="1657581"/>
            <a:chOff x="307975" y="908720"/>
            <a:chExt cx="1657581" cy="165758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975" y="908720"/>
              <a:ext cx="1657581" cy="165758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717" y="1305462"/>
              <a:ext cx="864096" cy="86409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057" y="1469168"/>
              <a:ext cx="443415" cy="51638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2175896" y="1928500"/>
            <a:ext cx="6572568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формирование эффективных механизмов управления в системе образования, чтобы обеспечить глобальную конкурентоспособность российского образования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977" y="4005064"/>
            <a:ext cx="2029390" cy="203038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115616" y="1002055"/>
            <a:ext cx="7469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ОБРАЗОВАТЕЛЬНОГО ПРОСТРАНСТВА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05264" y="3333856"/>
            <a:ext cx="7469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СИСТЕМОЙ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87452" y="4147095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Прозрачное распределение финансовых потоков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87452" y="5057322"/>
            <a:ext cx="3413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Доступное и качественное образование для всех граждан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7452" y="5949280"/>
            <a:ext cx="3343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доступа школ к ресурсам региона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3645068" y="4630211"/>
            <a:ext cx="638900" cy="584775"/>
          </a:xfrm>
          <a:prstGeom prst="wedgeRectCallout">
            <a:avLst>
              <a:gd name="adj1" fmla="val -125855"/>
              <a:gd name="adj2" fmla="val 72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ая выноска 35"/>
          <p:cNvSpPr/>
          <p:nvPr/>
        </p:nvSpPr>
        <p:spPr>
          <a:xfrm rot="10800000">
            <a:off x="915057" y="4129127"/>
            <a:ext cx="632607" cy="584775"/>
          </a:xfrm>
          <a:prstGeom prst="wedgeRectCallout">
            <a:avLst>
              <a:gd name="adj1" fmla="val -125855"/>
              <a:gd name="adj2" fmla="val 72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ая выноска 39"/>
          <p:cNvSpPr/>
          <p:nvPr/>
        </p:nvSpPr>
        <p:spPr>
          <a:xfrm rot="5400000">
            <a:off x="2332015" y="6085559"/>
            <a:ext cx="619699" cy="691918"/>
          </a:xfrm>
          <a:prstGeom prst="wedgeRectCallout">
            <a:avLst>
              <a:gd name="adj1" fmla="val -125855"/>
              <a:gd name="adj2" fmla="val 72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169" y="4213057"/>
            <a:ext cx="360107" cy="41715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2403428" y="6179916"/>
            <a:ext cx="476871" cy="5325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7409" y="4687997"/>
            <a:ext cx="475039" cy="45261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-122762" y="4734673"/>
            <a:ext cx="165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уровень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2119" y="6078473"/>
            <a:ext cx="211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уровень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83538" y="5224474"/>
            <a:ext cx="211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уровень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2634" y="4168546"/>
            <a:ext cx="36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2634" y="5082671"/>
            <a:ext cx="36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2634" y="6009694"/>
            <a:ext cx="36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462" y="-3832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Указа Президента Российской Федерации от 7 мая 2018 г.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30" y="827420"/>
            <a:ext cx="201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189938"/>
            <a:ext cx="69081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глобальной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конкурентоспособности российского образования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вхождение Российской Федерации в число 10 ведущих стран мира по качеству общего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268760"/>
            <a:ext cx="6760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гармонично развитой и социально ответственной личности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основе духовно-нравственных ценностей народов Российской Федерации, исторических и национально-культурных традиций</a:t>
            </a:r>
          </a:p>
        </p:txBody>
      </p:sp>
      <p:sp>
        <p:nvSpPr>
          <p:cNvPr id="3" name="Правая круглая скобка 2"/>
          <p:cNvSpPr/>
          <p:nvPr/>
        </p:nvSpPr>
        <p:spPr>
          <a:xfrm rot="5400000">
            <a:off x="4430571" y="-1549531"/>
            <a:ext cx="432048" cy="8660919"/>
          </a:xfrm>
          <a:prstGeom prst="rightBracket">
            <a:avLst>
              <a:gd name="adj" fmla="val 165835"/>
            </a:avLst>
          </a:prstGeom>
          <a:ln w="12700">
            <a:solidFill>
              <a:srgbClr val="50A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365043"/>
            <a:ext cx="872509" cy="148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Стрелка вниз 31"/>
          <p:cNvSpPr/>
          <p:nvPr/>
        </p:nvSpPr>
        <p:spPr>
          <a:xfrm>
            <a:off x="4197185" y="3068960"/>
            <a:ext cx="720080" cy="288032"/>
          </a:xfrm>
          <a:prstGeom prst="downArrow">
            <a:avLst/>
          </a:prstGeom>
          <a:solidFill>
            <a:srgbClr val="348E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16135" y="3445390"/>
            <a:ext cx="866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«РАЗВИТИЕ ОБРАЗОВАНИЯ»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99592" y="3985433"/>
            <a:ext cx="8077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глобальную конкурентоспособность российского образования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99592" y="4386732"/>
            <a:ext cx="7772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вхождение Российской Федерации в число 10 ведущих стран мира по качеству общего образования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9592" y="5041776"/>
            <a:ext cx="7772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воспитать гармонично развитые и социально ответственные личности на основе духовно-нравственных ценностей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0769" y="3961275"/>
            <a:ext cx="358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0AE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50AE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4694" y="5003806"/>
            <a:ext cx="358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0AE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50AE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0769" y="4393443"/>
            <a:ext cx="358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0AE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50AE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2462" y="5656793"/>
            <a:ext cx="8403643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Существенная часть средств национального проекта пойдет в виде межбюджетных трансфертов регионам – 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80%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общего объема средств</a:t>
            </a:r>
          </a:p>
          <a:p>
            <a:pPr>
              <a:lnSpc>
                <a:spcPct val="114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Предельный уровень </a:t>
            </a:r>
            <a:r>
              <a:rPr lang="ru-RU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федерального бюджета расходных обязательств субъекта – 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31" y="5784234"/>
            <a:ext cx="34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095" y="-15190"/>
            <a:ext cx="596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одержание национального проекта «Развитие образования»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9" y="990701"/>
            <a:ext cx="576278" cy="57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41" y="909219"/>
            <a:ext cx="619223" cy="79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20" y="914713"/>
            <a:ext cx="710208" cy="7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20" y="912127"/>
            <a:ext cx="7429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36" y="870474"/>
            <a:ext cx="1196608" cy="81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2988" y="901039"/>
            <a:ext cx="732579" cy="68098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62637" y="2395958"/>
            <a:ext cx="1167681" cy="83583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Ясли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758762" y="2395958"/>
            <a:ext cx="1167681" cy="83583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Новая школа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75883" y="2378014"/>
            <a:ext cx="1167681" cy="85933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Центры опережающей проф. подготовки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66487" y="2378014"/>
            <a:ext cx="1236455" cy="85933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Центры опережающей дополнительной проф. подготовки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55437" y="2378014"/>
            <a:ext cx="1167681" cy="85933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Аккредитаци-онные центры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758508" y="2378014"/>
            <a:ext cx="1167681" cy="85933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Центры психологичес-кой помощи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772017" y="3353102"/>
            <a:ext cx="1167681" cy="72008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Школа ГЧП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772018" y="4194492"/>
            <a:ext cx="1167681" cy="72008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ДОД:</a:t>
            </a:r>
          </a:p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</a:p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IT-Cube</a:t>
            </a:r>
          </a:p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ЦРК при вузах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772018" y="5035882"/>
            <a:ext cx="1167681" cy="72008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Центры развития талантов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772018" y="5877272"/>
            <a:ext cx="1167681" cy="72008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Система профориента-ции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55437" y="4078738"/>
            <a:ext cx="1250575" cy="72008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Центры непрерывного повышения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профмастерства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03426" y="2025123"/>
            <a:ext cx="486102" cy="2403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2099551" y="2019556"/>
            <a:ext cx="486102" cy="2403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3616672" y="2019556"/>
            <a:ext cx="486102" cy="2403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5119743" y="2019556"/>
            <a:ext cx="486102" cy="2403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6596226" y="2019556"/>
            <a:ext cx="486102" cy="2403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8099297" y="2019556"/>
            <a:ext cx="486102" cy="2403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290" y="1645552"/>
            <a:ext cx="1184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ошкольники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72017" y="1643154"/>
            <a:ext cx="1184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74642" y="1643154"/>
            <a:ext cx="135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Учащиеся СПО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66487" y="1649193"/>
            <a:ext cx="1184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Работающие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90890" y="1651871"/>
            <a:ext cx="1315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работники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50161" y="1649193"/>
            <a:ext cx="1184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1495" y="3089175"/>
            <a:ext cx="1493912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Добровольная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24936" y="3353102"/>
            <a:ext cx="12012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«родитель»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6443" y="3167548"/>
            <a:ext cx="14939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Сервисная модель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56390" y="4339088"/>
            <a:ext cx="12620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сети ДОД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6390" y="5016556"/>
            <a:ext cx="1993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 система выявления и поддержки талантов на опыте Фонда «Талант и Успех»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4653" y="5852841"/>
            <a:ext cx="14910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«Билет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будущее»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открытых уроков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5575" y="3940030"/>
            <a:ext cx="146409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обще-образовательных программ в сетевом взаимодействии с ВО, СПО, ДОД, предприятиями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1513345" y="2271003"/>
            <a:ext cx="322351" cy="4399885"/>
          </a:xfrm>
          <a:prstGeom prst="leftBrace">
            <a:avLst>
              <a:gd name="adj1" fmla="val 61559"/>
              <a:gd name="adj2" fmla="val 50500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071" y="-27384"/>
            <a:ext cx="5969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показатели национального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образования»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64795" y="729187"/>
            <a:ext cx="2924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«Современная школа»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3786" y="1236365"/>
            <a:ext cx="73486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новых методов обучения и воспитания, образовательных технологий,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обеспечивающих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обучающимися базовых навыков и умений, повышение их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 к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обучению и вовлеченности в образовательный процесс, а также обновление содержания и совершенствование методов обучения предметной области «Технология»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164" y="2381458"/>
            <a:ext cx="831531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10 места в мире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результат Российской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международном исследовании PISA (математическая, читательская и естественнонаучная грамотность) </a:t>
            </a:r>
          </a:p>
          <a:p>
            <a:pPr algn="just">
              <a:spcBef>
                <a:spcPts val="300"/>
              </a:spcBef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376 тыс. новых мест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в общеобразовательных организациях в субъектах Российской Федерации </a:t>
            </a:r>
          </a:p>
          <a:p>
            <a:pPr algn="just">
              <a:spcBef>
                <a:spcPts val="300"/>
              </a:spcBef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10 тыс. общеобразовательных организаций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расположенных в сельской местности и поселках городского типа, обновлена МТБ для центров коллективного пользования технологического и гуманитарного образования </a:t>
            </a:r>
          </a:p>
          <a:p>
            <a:pPr algn="just">
              <a:spcBef>
                <a:spcPts val="300"/>
              </a:spcBef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охвачено обновленными программами, позволяющими сформировать ключевые цифровые навыки, навыки в области финансовых, общекультурных, гибких компетенций, отвечающие вызовам современности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3272" y="4052638"/>
            <a:ext cx="3156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«Успех каждого ребенка»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3786" y="4520317"/>
            <a:ext cx="7348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163" y="5517232"/>
            <a:ext cx="831531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80% детей в возрасте от 5 до 18 лет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охвачены дополнительным образованием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225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детских технопарков «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900 тыс. новых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ученико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-мест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</a:p>
          <a:p>
            <a:pPr algn="just">
              <a:spcBef>
                <a:spcPts val="3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 всех регионах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функционируют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центры выявления и поддержки детей, проявивших выдающиеся способности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4" y="4384683"/>
            <a:ext cx="866896" cy="876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" y="1247523"/>
            <a:ext cx="1362265" cy="1028844"/>
          </a:xfrm>
          <a:prstGeom prst="rect">
            <a:avLst/>
          </a:prstGeom>
        </p:spPr>
      </p:pic>
      <p:sp>
        <p:nvSpPr>
          <p:cNvPr id="19" name="Нашивка 18"/>
          <p:cNvSpPr/>
          <p:nvPr/>
        </p:nvSpPr>
        <p:spPr>
          <a:xfrm>
            <a:off x="420658" y="6057244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420658" y="5578595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420658" y="5802524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22910" y="3491182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20658" y="2476810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420658" y="2853006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20658" y="3104090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27384"/>
            <a:ext cx="918747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071" y="-27384"/>
            <a:ext cx="5969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показатели национального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образования»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" descr="ÐÐ°ÑÑÐ¸Ð½ÐºÐ¸ Ð¿Ð¾ Ð·Ð°Ð¿ÑÐ¾ÑÑ Ð´Ð¾Ð¼ ÑÐ¸Ð¼Ð²Ð¾Ð»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0146" y="752325"/>
            <a:ext cx="3261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«Современные родители»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3396" y="1142173"/>
            <a:ext cx="7557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раннего развития детей в возрасте до трех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1986021"/>
            <a:ext cx="8280919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760 консультационных центров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методической, психолого-педагогической, диагностической и консультативной помощи родителям (по 9 центров в каждом субъекте Российской Федерации) </a:t>
            </a:r>
          </a:p>
          <a:p>
            <a:pPr algn="just">
              <a:spcBef>
                <a:spcPts val="3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детей, родители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которых вовлечены в учебно-воспитательную и организационную деятельность образовательных организаций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912371"/>
            <a:ext cx="2549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«Цифровая школа»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3397" y="3337828"/>
            <a:ext cx="7557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 2024 году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3984090"/>
            <a:ext cx="8299647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обеспеченны доступом к сети Интернет с высокой скоростью (выше 10 Мбит/с) и функционируют по стандарту цифровой школы </a:t>
            </a:r>
          </a:p>
          <a:p>
            <a:pPr algn="just">
              <a:spcBef>
                <a:spcPts val="3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организаций, успешно продемонстрировавших высокий уровень владения цифровыми навыками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4283" y="4900893"/>
            <a:ext cx="2667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 «Учитель будущего»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3395" y="5261257"/>
            <a:ext cx="7658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3" y="5877272"/>
            <a:ext cx="8382447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учителей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организаций вовлечены в национальную систему профессионального роста педагогических работников </a:t>
            </a:r>
          </a:p>
          <a:p>
            <a:pPr algn="just">
              <a:spcBef>
                <a:spcPts val="3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 всех регионах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функционируют центры непрерывного развития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аккредитационные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центры профессионального мастерства для работников системы образования 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359553" y="6357271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59553" y="5951380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59553" y="4437482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59553" y="4053510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359553" y="2458038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359553" y="2063805"/>
            <a:ext cx="180000" cy="144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59" y="3306828"/>
            <a:ext cx="723843" cy="584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1079194"/>
            <a:ext cx="805012" cy="7896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96" y="5023834"/>
            <a:ext cx="890567" cy="7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</TotalTime>
  <Words>3008</Words>
  <Application>Microsoft Office PowerPoint</Application>
  <PresentationFormat>Экран (4:3)</PresentationFormat>
  <Paragraphs>473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Об основных положениях Указа Президента Российской Федерации от 7 мая 2018 года  «О национальных целях и стратегических задачах развития Российской Федерации на период до 2024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Копосова Анна Сергеевна</dc:creator>
  <cp:lastModifiedBy>Малахова Татьяна Сергеевна</cp:lastModifiedBy>
  <cp:revision>236</cp:revision>
  <cp:lastPrinted>2018-08-10T05:40:43Z</cp:lastPrinted>
  <dcterms:created xsi:type="dcterms:W3CDTF">2018-04-02T14:48:14Z</dcterms:created>
  <dcterms:modified xsi:type="dcterms:W3CDTF">2018-08-31T15:17:58Z</dcterms:modified>
</cp:coreProperties>
</file>