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0"/>
  </p:notesMasterIdLst>
  <p:sldIdLst>
    <p:sldId id="256" r:id="rId2"/>
    <p:sldId id="262" r:id="rId3"/>
    <p:sldId id="258" r:id="rId4"/>
    <p:sldId id="272" r:id="rId5"/>
    <p:sldId id="260" r:id="rId6"/>
    <p:sldId id="273" r:id="rId7"/>
    <p:sldId id="274" r:id="rId8"/>
    <p:sldId id="275" r:id="rId9"/>
    <p:sldId id="276" r:id="rId10"/>
    <p:sldId id="277" r:id="rId11"/>
    <p:sldId id="278" r:id="rId12"/>
    <p:sldId id="285" r:id="rId13"/>
    <p:sldId id="279" r:id="rId14"/>
    <p:sldId id="270" r:id="rId15"/>
    <p:sldId id="280" r:id="rId16"/>
    <p:sldId id="286" r:id="rId17"/>
    <p:sldId id="281" r:id="rId18"/>
    <p:sldId id="282" r:id="rId19"/>
    <p:sldId id="283" r:id="rId20"/>
    <p:sldId id="287" r:id="rId21"/>
    <p:sldId id="284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5" r:id="rId49"/>
    <p:sldId id="314" r:id="rId50"/>
    <p:sldId id="317" r:id="rId51"/>
    <p:sldId id="316" r:id="rId52"/>
    <p:sldId id="319" r:id="rId53"/>
    <p:sldId id="318" r:id="rId54"/>
    <p:sldId id="320" r:id="rId55"/>
    <p:sldId id="321" r:id="rId56"/>
    <p:sldId id="322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2" r:id="rId65"/>
    <p:sldId id="331" r:id="rId66"/>
    <p:sldId id="333" r:id="rId67"/>
    <p:sldId id="334" r:id="rId68"/>
    <p:sldId id="335" r:id="rId69"/>
  </p:sldIdLst>
  <p:sldSz cx="18288000" cy="10287000"/>
  <p:notesSz cx="6858000" cy="9144000"/>
  <p:embeddedFontLst>
    <p:embeddedFont>
      <p:font typeface="Clear Sans Regular" panose="020B0604020202020204" charset="0"/>
      <p:regular r:id="rId71"/>
    </p:embeddedFont>
    <p:embeddedFont>
      <p:font typeface="Algerian" panose="04020705040A02060702" pitchFamily="82" charset="0"/>
      <p:regular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Forum" panose="020B0604020202020204" charset="0"/>
      <p:regular r:id="rId7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23B43-A79B-4318-84B6-11EB15ED509F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2EE5F-5CB1-4757-A4AF-62A765BFA5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631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EE5F-5CB1-4757-A4AF-62A765BFA555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588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EE5F-5CB1-4757-A4AF-62A765BFA555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45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EE5F-5CB1-4757-A4AF-62A765BFA555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872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EE5F-5CB1-4757-A4AF-62A765BFA555}" type="slidenum">
              <a:rPr lang="ru-RU" smtClean="0"/>
              <a:pPr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334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42.sv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7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9.png"/><Relationship Id="rId4" Type="http://schemas.openxmlformats.org/officeDocument/2006/relationships/image" Target="../media/image10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8.svg"/><Relationship Id="rId7" Type="http://schemas.openxmlformats.org/officeDocument/2006/relationships/image" Target="../media/image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22.png"/><Relationship Id="rId9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0.svg"/><Relationship Id="rId7" Type="http://schemas.openxmlformats.org/officeDocument/2006/relationships/image" Target="../media/image6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22.png"/><Relationship Id="rId9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9.png"/><Relationship Id="rId4" Type="http://schemas.openxmlformats.org/officeDocument/2006/relationships/image" Target="../media/image10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2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7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9.png"/><Relationship Id="rId4" Type="http://schemas.openxmlformats.org/officeDocument/2006/relationships/image" Target="../media/image10.sv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7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9.png"/><Relationship Id="rId4" Type="http://schemas.openxmlformats.org/officeDocument/2006/relationships/image" Target="../media/image10.svg"/><Relationship Id="rId9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233916" y="-530844"/>
            <a:ext cx="9677400" cy="10085808"/>
            <a:chOff x="-796489" y="57150"/>
            <a:chExt cx="15037129" cy="1417773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4755452" y="-412947"/>
              <a:ext cx="3522841" cy="4463035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-796489" y="3382706"/>
              <a:ext cx="15037129" cy="108521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590"/>
                </a:lnSpc>
              </a:pPr>
              <a:r>
                <a:rPr lang="en-US" sz="7809" dirty="0" err="1">
                  <a:solidFill>
                    <a:srgbClr val="484D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Олимпиада</a:t>
              </a:r>
              <a:r>
                <a:rPr lang="en-US" sz="7809" dirty="0">
                  <a:solidFill>
                    <a:srgbClr val="484D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809" dirty="0" err="1">
                  <a:solidFill>
                    <a:srgbClr val="484D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</a:t>
              </a:r>
              <a:r>
                <a:rPr lang="en-US" sz="7809" dirty="0">
                  <a:solidFill>
                    <a:srgbClr val="484D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809" dirty="0" err="1">
                  <a:solidFill>
                    <a:srgbClr val="484D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русской</a:t>
              </a:r>
              <a:r>
                <a:rPr lang="en-US" sz="7809" dirty="0">
                  <a:solidFill>
                    <a:srgbClr val="484D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809" dirty="0" err="1">
                  <a:solidFill>
                    <a:srgbClr val="484D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филологии</a:t>
              </a:r>
              <a:r>
                <a:rPr lang="en-US" sz="7809" dirty="0">
                  <a:solidFill>
                    <a:srgbClr val="484D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7809" dirty="0" err="1">
                  <a:solidFill>
                    <a:srgbClr val="484D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посвященная</a:t>
              </a:r>
              <a:r>
                <a:rPr lang="en-US" sz="7809" dirty="0">
                  <a:solidFill>
                    <a:srgbClr val="484D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ts val="8590"/>
                </a:lnSpc>
              </a:pPr>
              <a:r>
                <a:rPr lang="en-US" sz="7809" dirty="0">
                  <a:solidFill>
                    <a:srgbClr val="484D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200-летию </a:t>
              </a:r>
            </a:p>
            <a:p>
              <a:pPr algn="ctr">
                <a:lnSpc>
                  <a:spcPts val="8590"/>
                </a:lnSpc>
                <a:spcBef>
                  <a:spcPct val="0"/>
                </a:spcBef>
              </a:pPr>
              <a:r>
                <a:rPr lang="en-US" sz="7809" dirty="0" err="1">
                  <a:solidFill>
                    <a:srgbClr val="484D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Фёдора</a:t>
              </a:r>
              <a:r>
                <a:rPr lang="en-US" sz="7809" dirty="0">
                  <a:solidFill>
                    <a:srgbClr val="484D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809" dirty="0" err="1">
                  <a:solidFill>
                    <a:srgbClr val="484D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Михайловича</a:t>
              </a:r>
              <a:r>
                <a:rPr lang="en-US" sz="7809" dirty="0">
                  <a:solidFill>
                    <a:srgbClr val="484D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ДОСТОЕВСКОГО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342596"/>
              <a:ext cx="13033746" cy="435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3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6541489" y="4116427"/>
            <a:ext cx="717811" cy="28540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9" name="TextBox 9"/>
          <p:cNvSpPr txBox="1"/>
          <p:nvPr/>
        </p:nvSpPr>
        <p:spPr>
          <a:xfrm>
            <a:off x="1028700" y="1057275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en-US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04934" y="1305656"/>
            <a:ext cx="6580833" cy="7466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53247-5A90-4270-9E68-055B9456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38300"/>
            <a:ext cx="8446470" cy="79537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5926" y="1971256"/>
            <a:ext cx="16353158" cy="6311250"/>
            <a:chOff x="0" y="-4839218"/>
            <a:chExt cx="21804209" cy="8415001"/>
          </a:xfrm>
        </p:grpSpPr>
        <p:sp>
          <p:nvSpPr>
            <p:cNvPr id="3" name="TextBox 3"/>
            <p:cNvSpPr txBox="1"/>
            <p:nvPr/>
          </p:nvSpPr>
          <p:spPr>
            <a:xfrm>
              <a:off x="11621698" y="-4839218"/>
              <a:ext cx="10182511" cy="1642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349"/>
                </a:lnSpc>
                <a:spcBef>
                  <a:spcPct val="0"/>
                </a:spcBef>
              </a:pPr>
              <a:r>
                <a:rPr lang="ru-RU" sz="8499" dirty="0">
                  <a:solidFill>
                    <a:srgbClr val="484D45"/>
                  </a:solidFill>
                  <a:latin typeface="Arial" panose="020B0604020202020204" pitchFamily="34" charset="0"/>
                </a:rPr>
                <a:t>Вопрос №3</a:t>
              </a:r>
              <a:endParaRPr lang="en-US" sz="84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23806"/>
              <a:ext cx="10182511" cy="35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7"/>
                </a:lnSpc>
              </a:pPr>
              <a:endParaRPr lang="en-US" sz="1674" spc="33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60037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2"/>
              </a:lnSpc>
              <a:spcBef>
                <a:spcPct val="0"/>
              </a:spcBef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1875" u="none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23950" y="-1104899"/>
            <a:ext cx="6196611" cy="64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1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81450" y="1961479"/>
            <a:ext cx="6925099" cy="68817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564579" y="5143500"/>
            <a:ext cx="717811" cy="45719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9" name="AutoShape 9"/>
          <p:cNvSpPr/>
          <p:nvPr/>
        </p:nvSpPr>
        <p:spPr>
          <a:xfrm>
            <a:off x="17221067" y="5152089"/>
            <a:ext cx="717811" cy="28540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F5FE89-F6D2-42CA-B9F5-CF32356E8B95}"/>
              </a:ext>
            </a:extLst>
          </p:cNvPr>
          <p:cNvSpPr txBox="1"/>
          <p:nvPr/>
        </p:nvSpPr>
        <p:spPr>
          <a:xfrm>
            <a:off x="1480148" y="1603176"/>
            <a:ext cx="15588652" cy="8316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4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шедевр мирового искусства Ф.М. Достоевский ценил очень высоко. По воспоминаниям жены писателя, он подолгу простаивал перед картиной в Дрезденской галерее и однажды даже залез на стул, чтобы лучше рассмотреть ее, за что получил выговор от смотрителя. Репродукция картины постоянно висела над диваном в кабинете писателя. Это произведение появляется в трех романах Ф.М. Достоевского: </a:t>
            </a:r>
            <a:r>
              <a:rPr lang="ru-RU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«Преступление и наказание», «Подросток», «Бесы».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46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каком произведении искусства </a:t>
            </a:r>
            <a:r>
              <a:rPr lang="ru-RU" sz="4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идет речь?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B2AAE210-C585-4CAF-B538-8BE9C53174F0}"/>
              </a:ext>
            </a:extLst>
          </p:cNvPr>
          <p:cNvSpPr txBox="1"/>
          <p:nvPr/>
        </p:nvSpPr>
        <p:spPr>
          <a:xfrm>
            <a:off x="6324600" y="4953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№3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53247-5A90-4270-9E68-055B9456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24100"/>
            <a:ext cx="8284629" cy="78013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5926" y="1131466"/>
            <a:ext cx="16860234" cy="7151040"/>
            <a:chOff x="0" y="-5958938"/>
            <a:chExt cx="22480310" cy="9534721"/>
          </a:xfrm>
        </p:grpSpPr>
        <p:sp>
          <p:nvSpPr>
            <p:cNvPr id="3" name="TextBox 3"/>
            <p:cNvSpPr txBox="1"/>
            <p:nvPr/>
          </p:nvSpPr>
          <p:spPr>
            <a:xfrm>
              <a:off x="8268898" y="-5958938"/>
              <a:ext cx="14211412" cy="15901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49"/>
                </a:lnSpc>
                <a:spcBef>
                  <a:spcPct val="0"/>
                </a:spcBef>
              </a:pPr>
              <a:r>
                <a:rPr lang="ru-RU" sz="8499" dirty="0">
                  <a:solidFill>
                    <a:srgbClr val="484D45"/>
                  </a:solidFill>
                  <a:latin typeface="Arial" panose="020B0604020202020204" pitchFamily="34" charset="0"/>
                </a:rPr>
                <a:t>Ответ на вопрос №3</a:t>
              </a:r>
              <a:endParaRPr lang="en-US" sz="84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23806"/>
              <a:ext cx="10182511" cy="35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7"/>
                </a:lnSpc>
              </a:pPr>
              <a:endParaRPr lang="en-US" sz="1674" spc="33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60037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2"/>
              </a:lnSpc>
              <a:spcBef>
                <a:spcPct val="0"/>
              </a:spcBef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1875" u="none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161841" y="-192292"/>
            <a:ext cx="6196611" cy="64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9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74177" y="2103925"/>
            <a:ext cx="5799904" cy="818307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3506821"/>
            <a:ext cx="7270261" cy="2421139"/>
            <a:chOff x="0" y="156845"/>
            <a:chExt cx="9693681" cy="3228186"/>
          </a:xfrm>
        </p:grpSpPr>
        <p:sp>
          <p:nvSpPr>
            <p:cNvPr id="4" name="TextBox 4"/>
            <p:cNvSpPr txBox="1"/>
            <p:nvPr/>
          </p:nvSpPr>
          <p:spPr>
            <a:xfrm>
              <a:off x="0" y="156845"/>
              <a:ext cx="9693681" cy="1471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59"/>
                </a:lnSpc>
                <a:spcBef>
                  <a:spcPct val="0"/>
                </a:spcBef>
              </a:pPr>
              <a:endParaRPr lang="en-US" sz="75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80930"/>
              <a:ext cx="9693681" cy="304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4"/>
                </a:lnSpc>
              </a:pPr>
              <a:endParaRPr lang="en-US" sz="1449" spc="28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90600" y="10287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028700" y="9229760"/>
            <a:ext cx="717811" cy="28540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59DA12A-804A-4EF5-B956-9C10E60190FA}"/>
              </a:ext>
            </a:extLst>
          </p:cNvPr>
          <p:cNvSpPr txBox="1"/>
          <p:nvPr/>
        </p:nvSpPr>
        <p:spPr>
          <a:xfrm>
            <a:off x="3184396" y="294583"/>
            <a:ext cx="11141204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Ответ на вопрос №3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4AF3AA-6F51-460C-B376-6DFFB0E0B83E}"/>
              </a:ext>
            </a:extLst>
          </p:cNvPr>
          <p:cNvSpPr txBox="1"/>
          <p:nvPr/>
        </p:nvSpPr>
        <p:spPr>
          <a:xfrm>
            <a:off x="379753" y="7581900"/>
            <a:ext cx="5361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«Сикстинская мадонна» Рафаэля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9E7ED54-425E-4F6C-B64B-9C936C376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4522">
            <a:off x="6019800" y="1813967"/>
            <a:ext cx="6020859" cy="8253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загнутый угол 12">
            <a:extLst>
              <a:ext uri="{FF2B5EF4-FFF2-40B4-BE49-F238E27FC236}">
                <a16:creationId xmlns:a16="http://schemas.microsoft.com/office/drawing/2014/main" id="{283F98E1-62BF-4876-8522-DA825670E549}"/>
              </a:ext>
            </a:extLst>
          </p:cNvPr>
          <p:cNvSpPr/>
          <p:nvPr/>
        </p:nvSpPr>
        <p:spPr>
          <a:xfrm>
            <a:off x="14471469" y="480998"/>
            <a:ext cx="2990485" cy="1205765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</a:t>
            </a:r>
          </a:p>
        </p:txBody>
      </p:sp>
    </p:spTree>
    <p:extLst>
      <p:ext uri="{BB962C8B-B14F-4D97-AF65-F5344CB8AC3E}">
        <p14:creationId xmlns:p14="http://schemas.microsoft.com/office/powerpoint/2010/main" val="260291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0" y="2552700"/>
            <a:ext cx="7148627" cy="821533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57275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en-US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7AF69B-EB26-497F-BE98-6121E876F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184" y="2019300"/>
            <a:ext cx="8443692" cy="795597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A52C8E73-9B31-46F4-8C26-06F6B2C24749}"/>
              </a:ext>
            </a:extLst>
          </p:cNvPr>
          <p:cNvSpPr txBox="1"/>
          <p:nvPr/>
        </p:nvSpPr>
        <p:spPr>
          <a:xfrm>
            <a:off x="6096000" y="17145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№4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7578" y="3405273"/>
            <a:ext cx="6925099" cy="68817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8426" y="96393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B2AAE210-C585-4CAF-B538-8BE9C53174F0}"/>
              </a:ext>
            </a:extLst>
          </p:cNvPr>
          <p:cNvSpPr txBox="1"/>
          <p:nvPr/>
        </p:nvSpPr>
        <p:spPr>
          <a:xfrm>
            <a:off x="6324600" y="4953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№4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9D892B-6B03-4A04-A25D-A11723A9B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3" y="2019300"/>
            <a:ext cx="10040983" cy="722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09EB7A-B34D-47A3-B476-9DFF3ACFB4F6}"/>
              </a:ext>
            </a:extLst>
          </p:cNvPr>
          <p:cNvSpPr txBox="1"/>
          <p:nvPr/>
        </p:nvSpPr>
        <p:spPr>
          <a:xfrm>
            <a:off x="10127334" y="1656734"/>
            <a:ext cx="7388812" cy="8670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215">
              <a:lnSpc>
                <a:spcPct val="115000"/>
              </a:lnSpc>
              <a:spcAft>
                <a:spcPts val="1000"/>
              </a:spcAft>
            </a:pPr>
            <a:r>
              <a:rPr lang="ru-RU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ru-RU" sz="48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каком городе </a:t>
            </a:r>
            <a:r>
              <a:rPr lang="ru-RU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находится это здание? </a:t>
            </a:r>
          </a:p>
          <a:p>
            <a:pPr marL="450215">
              <a:lnSpc>
                <a:spcPct val="115000"/>
              </a:lnSpc>
              <a:spcAft>
                <a:spcPts val="1000"/>
              </a:spcAft>
            </a:pPr>
            <a:endParaRPr lang="ru-RU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1000"/>
              </a:spcAft>
            </a:pPr>
            <a:r>
              <a:rPr lang="ru-RU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Как оно </a:t>
            </a:r>
            <a:r>
              <a:rPr lang="ru-RU" sz="48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называется</a:t>
            </a:r>
            <a:r>
              <a:rPr lang="ru-RU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0215">
              <a:lnSpc>
                <a:spcPct val="115000"/>
              </a:lnSpc>
              <a:spcAft>
                <a:spcPts val="1000"/>
              </a:spcAft>
            </a:pPr>
            <a:r>
              <a:rPr lang="ru-RU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0215">
              <a:lnSpc>
                <a:spcPct val="115000"/>
              </a:lnSpc>
              <a:spcAft>
                <a:spcPts val="1000"/>
              </a:spcAft>
            </a:pPr>
            <a:r>
              <a:rPr lang="ru-RU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 Какое оно имеет </a:t>
            </a:r>
            <a:r>
              <a:rPr lang="ru-RU" sz="48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отношение к биографии Ф.М. Достоевского</a:t>
            </a:r>
            <a:r>
              <a:rPr lang="ru-RU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marL="450215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531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53247-5A90-4270-9E68-055B9456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24100"/>
            <a:ext cx="8284629" cy="78013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5926" y="1131466"/>
            <a:ext cx="16860234" cy="7151040"/>
            <a:chOff x="0" y="-5958938"/>
            <a:chExt cx="22480310" cy="9534721"/>
          </a:xfrm>
        </p:grpSpPr>
        <p:sp>
          <p:nvSpPr>
            <p:cNvPr id="3" name="TextBox 3"/>
            <p:cNvSpPr txBox="1"/>
            <p:nvPr/>
          </p:nvSpPr>
          <p:spPr>
            <a:xfrm>
              <a:off x="8370498" y="-5958938"/>
              <a:ext cx="14109812" cy="15901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49"/>
                </a:lnSpc>
                <a:spcBef>
                  <a:spcPct val="0"/>
                </a:spcBef>
              </a:pPr>
              <a:r>
                <a:rPr lang="ru-RU" sz="8499" dirty="0">
                  <a:solidFill>
                    <a:srgbClr val="484D45"/>
                  </a:solidFill>
                  <a:latin typeface="Arial" panose="020B0604020202020204" pitchFamily="34" charset="0"/>
                </a:rPr>
                <a:t>Ответ на вопрос №4</a:t>
              </a:r>
              <a:endParaRPr lang="en-US" sz="84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23806"/>
              <a:ext cx="10182511" cy="35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7"/>
                </a:lnSpc>
              </a:pPr>
              <a:endParaRPr lang="en-US" sz="1674" spc="33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60037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2"/>
              </a:lnSpc>
              <a:spcBef>
                <a:spcPct val="0"/>
              </a:spcBef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1875" u="none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161841" y="-192292"/>
            <a:ext cx="6196611" cy="64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7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8769" y="2324100"/>
            <a:ext cx="5799904" cy="818307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3506821"/>
            <a:ext cx="7270261" cy="2421139"/>
            <a:chOff x="0" y="156845"/>
            <a:chExt cx="9693681" cy="3228186"/>
          </a:xfrm>
        </p:grpSpPr>
        <p:sp>
          <p:nvSpPr>
            <p:cNvPr id="4" name="TextBox 4"/>
            <p:cNvSpPr txBox="1"/>
            <p:nvPr/>
          </p:nvSpPr>
          <p:spPr>
            <a:xfrm>
              <a:off x="0" y="156845"/>
              <a:ext cx="9693681" cy="1471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59"/>
                </a:lnSpc>
                <a:spcBef>
                  <a:spcPct val="0"/>
                </a:spcBef>
              </a:pPr>
              <a:endParaRPr lang="en-US" sz="75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80930"/>
              <a:ext cx="9693681" cy="304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4"/>
                </a:lnSpc>
              </a:pPr>
              <a:endParaRPr lang="en-US" sz="1449" spc="28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4800" y="3357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028700" y="9229760"/>
            <a:ext cx="717811" cy="28540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59DA12A-804A-4EF5-B956-9C10E60190FA}"/>
              </a:ext>
            </a:extLst>
          </p:cNvPr>
          <p:cNvSpPr txBox="1"/>
          <p:nvPr/>
        </p:nvSpPr>
        <p:spPr>
          <a:xfrm>
            <a:off x="3810000" y="621333"/>
            <a:ext cx="11506200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Ответ на вопрос №4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0C5EDC-EACF-455E-8B76-171697770A3F}"/>
              </a:ext>
            </a:extLst>
          </p:cNvPr>
          <p:cNvSpPr txBox="1"/>
          <p:nvPr/>
        </p:nvSpPr>
        <p:spPr>
          <a:xfrm>
            <a:off x="13063" y="1639710"/>
            <a:ext cx="15240000" cy="3929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spcAft>
                <a:spcPts val="1000"/>
              </a:spcAft>
            </a:pP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Санкт-Петербург</a:t>
            </a:r>
          </a:p>
          <a:p>
            <a:pPr indent="450215" algn="just">
              <a:spcAft>
                <a:spcPts val="1000"/>
              </a:spcAft>
            </a:pP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Михайловский / Инженерный замок 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(*быв. Императорский дворец); </a:t>
            </a:r>
          </a:p>
          <a:p>
            <a:pPr indent="450215" algn="just">
              <a:spcAft>
                <a:spcPts val="1000"/>
              </a:spcAft>
            </a:pP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1819 г. здесь располагалось Главное инженерное училище </a:t>
            </a:r>
          </a:p>
          <a:p>
            <a:pPr indent="450215" algn="just">
              <a:spcAft>
                <a:spcPts val="1000"/>
              </a:spcAft>
            </a:pPr>
            <a:r>
              <a:rPr lang="ru-RU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(*с 1855 г. – Николаевское инженерное училище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indent="450215" algn="just">
              <a:spcAft>
                <a:spcPts val="1000"/>
              </a:spcAft>
            </a:pP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3) Там обучался Ф.М. Достоевский в 1838-1843 гг.</a:t>
            </a:r>
            <a:endParaRPr lang="ru-RU" sz="3600" b="1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008979-E0E9-44A5-B3C0-7E47A88ED2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9" r="4854"/>
          <a:stretch/>
        </p:blipFill>
        <p:spPr>
          <a:xfrm>
            <a:off x="2819400" y="5624579"/>
            <a:ext cx="8464100" cy="4577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: загнутый угол 11">
            <a:extLst>
              <a:ext uri="{FF2B5EF4-FFF2-40B4-BE49-F238E27FC236}">
                <a16:creationId xmlns:a16="http://schemas.microsoft.com/office/drawing/2014/main" id="{2A1622CB-5D94-4172-ABF1-084D5462328E}"/>
              </a:ext>
            </a:extLst>
          </p:cNvPr>
          <p:cNvSpPr/>
          <p:nvPr/>
        </p:nvSpPr>
        <p:spPr>
          <a:xfrm>
            <a:off x="14478000" y="673648"/>
            <a:ext cx="3492137" cy="1205765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1+1+1=3 балла</a:t>
            </a:r>
          </a:p>
        </p:txBody>
      </p:sp>
    </p:spTree>
    <p:extLst>
      <p:ext uri="{BB962C8B-B14F-4D97-AF65-F5344CB8AC3E}">
        <p14:creationId xmlns:p14="http://schemas.microsoft.com/office/powerpoint/2010/main" val="76984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0" y="2552700"/>
            <a:ext cx="7148627" cy="821533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57275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en-US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7AF69B-EB26-497F-BE98-6121E876F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184" y="2019300"/>
            <a:ext cx="8443692" cy="795597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A52C8E73-9B31-46F4-8C26-06F6B2C24749}"/>
              </a:ext>
            </a:extLst>
          </p:cNvPr>
          <p:cNvSpPr txBox="1"/>
          <p:nvPr/>
        </p:nvSpPr>
        <p:spPr>
          <a:xfrm>
            <a:off x="6096000" y="17145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№5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47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7800" y="3380236"/>
            <a:ext cx="6925099" cy="68817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8426" y="96393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B2AAE210-C585-4CAF-B538-8BE9C53174F0}"/>
              </a:ext>
            </a:extLst>
          </p:cNvPr>
          <p:cNvSpPr txBox="1"/>
          <p:nvPr/>
        </p:nvSpPr>
        <p:spPr>
          <a:xfrm>
            <a:off x="6324600" y="4953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№5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9EB7A-B34D-47A3-B476-9DFF3ACFB4F6}"/>
              </a:ext>
            </a:extLst>
          </p:cNvPr>
          <p:cNvSpPr txBox="1"/>
          <p:nvPr/>
        </p:nvSpPr>
        <p:spPr>
          <a:xfrm>
            <a:off x="3047816" y="1907861"/>
            <a:ext cx="13417838" cy="750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215" algn="ctr"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некоторых произведениях Ф.М. Достоевского есть сюжетные элементы, которые встречались ранее в русской литературе. </a:t>
            </a:r>
          </a:p>
          <a:p>
            <a:pPr marL="450215" algn="ctr">
              <a:lnSpc>
                <a:spcPct val="115000"/>
              </a:lnSpc>
              <a:spcAft>
                <a:spcPts val="1000"/>
              </a:spcAft>
            </a:pPr>
            <a:r>
              <a:rPr lang="ru-RU" sz="4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каком литературном произведении </a:t>
            </a:r>
            <a:r>
              <a:rPr lang="ru-RU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Золотого века русской литературы </a:t>
            </a:r>
            <a:r>
              <a:rPr lang="ru-RU" sz="4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фигурирует следующая сюжетная ситуация</a:t>
            </a:r>
            <a:r>
              <a:rPr lang="ru-RU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главный герой, молодой человек, одержимый идеей; смерть старухи по его вине; воспитанница старухи Лиза, полностью зависимая от нее?</a:t>
            </a:r>
          </a:p>
          <a:p>
            <a:pPr marL="450215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3A0DC8-5A81-464B-985E-0CEBDA0EA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44954">
            <a:off x="294813" y="-310409"/>
            <a:ext cx="3468925" cy="58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7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53247-5A90-4270-9E68-055B9456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38300"/>
            <a:ext cx="8446470" cy="79537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5926" y="1971256"/>
            <a:ext cx="16353158" cy="6311250"/>
            <a:chOff x="0" y="-4839218"/>
            <a:chExt cx="21804209" cy="8415001"/>
          </a:xfrm>
        </p:grpSpPr>
        <p:sp>
          <p:nvSpPr>
            <p:cNvPr id="3" name="TextBox 3"/>
            <p:cNvSpPr txBox="1"/>
            <p:nvPr/>
          </p:nvSpPr>
          <p:spPr>
            <a:xfrm>
              <a:off x="11621698" y="-4839218"/>
              <a:ext cx="10182511" cy="1642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349"/>
                </a:lnSpc>
                <a:spcBef>
                  <a:spcPct val="0"/>
                </a:spcBef>
              </a:pPr>
              <a:r>
                <a:rPr lang="ru-RU" sz="8499" dirty="0">
                  <a:solidFill>
                    <a:srgbClr val="484D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Вопрос №1</a:t>
              </a:r>
              <a:endParaRPr lang="en-US" sz="8499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23806"/>
              <a:ext cx="10182511" cy="35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7"/>
                </a:lnSpc>
              </a:pPr>
              <a:endParaRPr lang="en-US" sz="1674" spc="33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840200" y="90297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2"/>
              </a:lnSpc>
              <a:spcBef>
                <a:spcPct val="0"/>
              </a:spcBef>
            </a:pPr>
            <a:r>
              <a:rPr lang="en-US" sz="1875" u="none" dirty="0">
                <a:solidFill>
                  <a:srgbClr val="484D45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0</a:t>
            </a:r>
            <a:r>
              <a:rPr lang="ru-RU" sz="1875" u="none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875" u="none" dirty="0">
              <a:solidFill>
                <a:srgbClr val="484D45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0" y="-1865510"/>
            <a:ext cx="6196611" cy="641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53247-5A90-4270-9E68-055B9456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24100"/>
            <a:ext cx="8284629" cy="78013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5926" y="1131466"/>
            <a:ext cx="16860234" cy="7151040"/>
            <a:chOff x="0" y="-5958938"/>
            <a:chExt cx="22480310" cy="9534721"/>
          </a:xfrm>
        </p:grpSpPr>
        <p:sp>
          <p:nvSpPr>
            <p:cNvPr id="3" name="TextBox 3"/>
            <p:cNvSpPr txBox="1"/>
            <p:nvPr/>
          </p:nvSpPr>
          <p:spPr>
            <a:xfrm>
              <a:off x="8472098" y="-5958938"/>
              <a:ext cx="14008212" cy="15901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49"/>
                </a:lnSpc>
                <a:spcBef>
                  <a:spcPct val="0"/>
                </a:spcBef>
              </a:pPr>
              <a:r>
                <a:rPr lang="ru-RU" sz="8499" dirty="0">
                  <a:solidFill>
                    <a:srgbClr val="484D45"/>
                  </a:solidFill>
                  <a:latin typeface="Arial" panose="020B0604020202020204" pitchFamily="34" charset="0"/>
                </a:rPr>
                <a:t>Ответ на вопрос №5</a:t>
              </a:r>
              <a:endParaRPr lang="en-US" sz="84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23806"/>
              <a:ext cx="10182511" cy="35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7"/>
                </a:lnSpc>
              </a:pPr>
              <a:endParaRPr lang="en-US" sz="1674" spc="33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60037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2"/>
              </a:lnSpc>
              <a:spcBef>
                <a:spcPct val="0"/>
              </a:spcBef>
            </a:pPr>
            <a:r>
              <a:rPr lang="ru-RU" sz="1875" u="none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1875" u="none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161841" y="-192292"/>
            <a:ext cx="6196611" cy="64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30488" y="2418728"/>
            <a:ext cx="5799904" cy="818307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3506821"/>
            <a:ext cx="7270261" cy="2421139"/>
            <a:chOff x="0" y="156845"/>
            <a:chExt cx="9693681" cy="3228186"/>
          </a:xfrm>
        </p:grpSpPr>
        <p:sp>
          <p:nvSpPr>
            <p:cNvPr id="4" name="TextBox 4"/>
            <p:cNvSpPr txBox="1"/>
            <p:nvPr/>
          </p:nvSpPr>
          <p:spPr>
            <a:xfrm>
              <a:off x="0" y="156845"/>
              <a:ext cx="9693681" cy="1471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59"/>
                </a:lnSpc>
                <a:spcBef>
                  <a:spcPct val="0"/>
                </a:spcBef>
              </a:pPr>
              <a:endParaRPr lang="en-US" sz="75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80930"/>
              <a:ext cx="9693681" cy="304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4"/>
                </a:lnSpc>
              </a:pPr>
              <a:endParaRPr lang="en-US" sz="1449" spc="28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4800" y="3357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028700" y="9229760"/>
            <a:ext cx="717811" cy="28540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59DA12A-804A-4EF5-B956-9C10E60190FA}"/>
              </a:ext>
            </a:extLst>
          </p:cNvPr>
          <p:cNvSpPr txBox="1"/>
          <p:nvPr/>
        </p:nvSpPr>
        <p:spPr>
          <a:xfrm>
            <a:off x="3962400" y="1143316"/>
            <a:ext cx="10761227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Ответ на вопрос №5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07882F-7AF6-4A94-B7F0-78D564C23055}"/>
              </a:ext>
            </a:extLst>
          </p:cNvPr>
          <p:cNvSpPr txBox="1"/>
          <p:nvPr/>
        </p:nvSpPr>
        <p:spPr>
          <a:xfrm>
            <a:off x="1475007" y="2515698"/>
            <a:ext cx="9339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«Пиковая дама» А.С. Пушкина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ТАЙНЫЙ СМЫСЛ “ПИКОВОЙ ДАМЫ” А.С. ПУШКИНА">
            <a:extLst>
              <a:ext uri="{FF2B5EF4-FFF2-40B4-BE49-F238E27FC236}">
                <a16:creationId xmlns:a16="http://schemas.microsoft.com/office/drawing/2014/main" id="{DB5D0005-4D4D-48DC-B268-7B54242A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77749"/>
            <a:ext cx="2133600" cy="21723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E7FD58A-BA45-4C03-B382-BD4CD21DC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283">
            <a:off x="767702" y="3360441"/>
            <a:ext cx="4297602" cy="640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09E81A0E-6D74-40A0-92A4-D65293B9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059" y="3410937"/>
            <a:ext cx="4683070" cy="6465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E2D063-E63F-4251-A946-670B56F253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985307">
            <a:off x="5815024" y="2342991"/>
            <a:ext cx="4804064" cy="6511092"/>
          </a:xfrm>
          <a:prstGeom prst="rect">
            <a:avLst/>
          </a:prstGeom>
        </p:spPr>
      </p:pic>
      <p:sp>
        <p:nvSpPr>
          <p:cNvPr id="14" name="Прямоугольник: загнутый угол 13">
            <a:extLst>
              <a:ext uri="{FF2B5EF4-FFF2-40B4-BE49-F238E27FC236}">
                <a16:creationId xmlns:a16="http://schemas.microsoft.com/office/drawing/2014/main" id="{1413AE3E-C656-48A0-9985-004F6049D8E9}"/>
              </a:ext>
            </a:extLst>
          </p:cNvPr>
          <p:cNvSpPr/>
          <p:nvPr/>
        </p:nvSpPr>
        <p:spPr>
          <a:xfrm>
            <a:off x="14992715" y="568692"/>
            <a:ext cx="2990485" cy="1205765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</a:t>
            </a:r>
          </a:p>
        </p:txBody>
      </p:sp>
    </p:spTree>
    <p:extLst>
      <p:ext uri="{BB962C8B-B14F-4D97-AF65-F5344CB8AC3E}">
        <p14:creationId xmlns:p14="http://schemas.microsoft.com/office/powerpoint/2010/main" val="57613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0" y="2552700"/>
            <a:ext cx="7148627" cy="821533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57275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7AF69B-EB26-497F-BE98-6121E876F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184" y="2019300"/>
            <a:ext cx="8443692" cy="795597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A52C8E73-9B31-46F4-8C26-06F6B2C24749}"/>
              </a:ext>
            </a:extLst>
          </p:cNvPr>
          <p:cNvSpPr txBox="1"/>
          <p:nvPr/>
        </p:nvSpPr>
        <p:spPr>
          <a:xfrm>
            <a:off x="6096000" y="17145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№6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7800" y="3380236"/>
            <a:ext cx="6925099" cy="68817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8426" y="96393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B2AAE210-C585-4CAF-B538-8BE9C53174F0}"/>
              </a:ext>
            </a:extLst>
          </p:cNvPr>
          <p:cNvSpPr txBox="1"/>
          <p:nvPr/>
        </p:nvSpPr>
        <p:spPr>
          <a:xfrm>
            <a:off x="6276118" y="296153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№6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9EB7A-B34D-47A3-B476-9DFF3ACFB4F6}"/>
              </a:ext>
            </a:extLst>
          </p:cNvPr>
          <p:cNvSpPr txBox="1"/>
          <p:nvPr/>
        </p:nvSpPr>
        <p:spPr>
          <a:xfrm>
            <a:off x="3429000" y="1462437"/>
            <a:ext cx="12268016" cy="871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215" algn="ctr"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Современные писатели в своем творчестве нередко обращаются к русской классике, заимствуя сюжеты и образы, создавая продолжение или осовременивая классические произведения. В одном из </a:t>
            </a:r>
            <a:r>
              <a:rPr lang="ru-RU" sz="4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современных романов </a:t>
            </a:r>
            <a:r>
              <a:rPr lang="ru-RU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автором представлена оригинальная версия «Преступления и наказания», а в самом произведении </a:t>
            </a:r>
            <a:r>
              <a:rPr lang="ru-RU" sz="4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нашло отражение имя Достоевского</a:t>
            </a:r>
            <a:r>
              <a:rPr lang="ru-RU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0215" algn="ctr">
              <a:lnSpc>
                <a:spcPct val="115000"/>
              </a:lnSpc>
              <a:spcAft>
                <a:spcPts val="1000"/>
              </a:spcAft>
            </a:pPr>
            <a:r>
              <a:rPr lang="ru-RU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Назовите автора романа, его название.</a:t>
            </a:r>
            <a:endParaRPr lang="ru-RU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3A0DC8-5A81-464B-985E-0CEBDA0EA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44954">
            <a:off x="663989" y="-341607"/>
            <a:ext cx="3468925" cy="58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53247-5A90-4270-9E68-055B9456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24100"/>
            <a:ext cx="8284629" cy="78013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5926" y="1131466"/>
            <a:ext cx="16860234" cy="7151040"/>
            <a:chOff x="0" y="-5958938"/>
            <a:chExt cx="22480310" cy="9534721"/>
          </a:xfrm>
        </p:grpSpPr>
        <p:sp>
          <p:nvSpPr>
            <p:cNvPr id="3" name="TextBox 3"/>
            <p:cNvSpPr txBox="1"/>
            <p:nvPr/>
          </p:nvSpPr>
          <p:spPr>
            <a:xfrm>
              <a:off x="8675298" y="-5958938"/>
              <a:ext cx="13805012" cy="15901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49"/>
                </a:lnSpc>
                <a:spcBef>
                  <a:spcPct val="0"/>
                </a:spcBef>
              </a:pPr>
              <a:r>
                <a:rPr lang="ru-RU" sz="8499" dirty="0">
                  <a:solidFill>
                    <a:srgbClr val="484D45"/>
                  </a:solidFill>
                  <a:latin typeface="Arial" panose="020B0604020202020204" pitchFamily="34" charset="0"/>
                </a:rPr>
                <a:t>Ответ на вопрос №6</a:t>
              </a:r>
              <a:endParaRPr lang="en-US" sz="84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23806"/>
              <a:ext cx="10182511" cy="35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7"/>
                </a:lnSpc>
              </a:pPr>
              <a:endParaRPr lang="en-US" sz="1674" spc="33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60037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2"/>
              </a:lnSpc>
              <a:spcBef>
                <a:spcPct val="0"/>
              </a:spcBef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1875" u="none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161841" y="-192292"/>
            <a:ext cx="6196611" cy="64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0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3506821"/>
            <a:ext cx="7270261" cy="2421139"/>
            <a:chOff x="0" y="156845"/>
            <a:chExt cx="9693681" cy="3228186"/>
          </a:xfrm>
        </p:grpSpPr>
        <p:sp>
          <p:nvSpPr>
            <p:cNvPr id="4" name="TextBox 4"/>
            <p:cNvSpPr txBox="1"/>
            <p:nvPr/>
          </p:nvSpPr>
          <p:spPr>
            <a:xfrm>
              <a:off x="0" y="156845"/>
              <a:ext cx="9693681" cy="1471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59"/>
                </a:lnSpc>
                <a:spcBef>
                  <a:spcPct val="0"/>
                </a:spcBef>
              </a:pPr>
              <a:endParaRPr lang="en-US" sz="75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80930"/>
              <a:ext cx="9693681" cy="304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4"/>
                </a:lnSpc>
              </a:pPr>
              <a:endParaRPr lang="en-US" sz="1449" spc="28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4800" y="3357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028700" y="9229760"/>
            <a:ext cx="717811" cy="28540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59DA12A-804A-4EF5-B956-9C10E60190FA}"/>
              </a:ext>
            </a:extLst>
          </p:cNvPr>
          <p:cNvSpPr txBox="1"/>
          <p:nvPr/>
        </p:nvSpPr>
        <p:spPr>
          <a:xfrm>
            <a:off x="3505200" y="556501"/>
            <a:ext cx="10641484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 на вопрос №6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2F8F210-9CAE-4364-A041-7C75CB670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t="11968" r="-1" b="12386"/>
          <a:stretch/>
        </p:blipFill>
        <p:spPr bwMode="auto">
          <a:xfrm>
            <a:off x="892269" y="3724273"/>
            <a:ext cx="6667500" cy="517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6D977C-C034-4810-A953-F92599B0BFDB}"/>
              </a:ext>
            </a:extLst>
          </p:cNvPr>
          <p:cNvSpPr txBox="1"/>
          <p:nvPr/>
        </p:nvSpPr>
        <p:spPr>
          <a:xfrm>
            <a:off x="1197850" y="1992465"/>
            <a:ext cx="7946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Акунин, «Ф.М.»</a:t>
            </a:r>
            <a:r>
              <a:rPr lang="ru-RU" sz="6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Борис Акунин - биография, личная жизнь, фото">
            <a:extLst>
              <a:ext uri="{FF2B5EF4-FFF2-40B4-BE49-F238E27FC236}">
                <a16:creationId xmlns:a16="http://schemas.microsoft.com/office/drawing/2014/main" id="{6290F8C7-C805-4413-9E27-226BB107B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008128"/>
            <a:ext cx="6175078" cy="7255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30200" y="2324100"/>
            <a:ext cx="5799904" cy="8183075"/>
          </a:xfrm>
          <a:prstGeom prst="rect">
            <a:avLst/>
          </a:prstGeom>
        </p:spPr>
      </p:pic>
      <p:sp>
        <p:nvSpPr>
          <p:cNvPr id="12" name="Прямоугольник: загнутый угол 11">
            <a:extLst>
              <a:ext uri="{FF2B5EF4-FFF2-40B4-BE49-F238E27FC236}">
                <a16:creationId xmlns:a16="http://schemas.microsoft.com/office/drawing/2014/main" id="{8EB1EA2E-462F-4343-8330-25173E2D4FFE}"/>
              </a:ext>
            </a:extLst>
          </p:cNvPr>
          <p:cNvSpPr/>
          <p:nvPr/>
        </p:nvSpPr>
        <p:spPr>
          <a:xfrm>
            <a:off x="14325600" y="786700"/>
            <a:ext cx="2990485" cy="1205765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1+1=2 балла</a:t>
            </a:r>
          </a:p>
        </p:txBody>
      </p:sp>
    </p:spTree>
    <p:extLst>
      <p:ext uri="{BB962C8B-B14F-4D97-AF65-F5344CB8AC3E}">
        <p14:creationId xmlns:p14="http://schemas.microsoft.com/office/powerpoint/2010/main" val="269795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0" y="2552700"/>
            <a:ext cx="7148627" cy="821533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57275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7AF69B-EB26-497F-BE98-6121E876F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184" y="2019300"/>
            <a:ext cx="8443692" cy="795597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A52C8E73-9B31-46F4-8C26-06F6B2C24749}"/>
              </a:ext>
            </a:extLst>
          </p:cNvPr>
          <p:cNvSpPr txBox="1"/>
          <p:nvPr/>
        </p:nvSpPr>
        <p:spPr>
          <a:xfrm>
            <a:off x="6096000" y="17145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№7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20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Сонечка Мармеладова: характеристика героини романа &amp;quot;Преступление и  наказание&amp;quot;">
            <a:extLst>
              <a:ext uri="{FF2B5EF4-FFF2-40B4-BE49-F238E27FC236}">
                <a16:creationId xmlns:a16="http://schemas.microsoft.com/office/drawing/2014/main" id="{DE5AFF63-A0CB-466B-A4CA-BA16835F1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980" y="25037"/>
            <a:ext cx="2929020" cy="511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77800" y="3380236"/>
            <a:ext cx="6925099" cy="68817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8426" y="96393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B2AAE210-C585-4CAF-B538-8BE9C53174F0}"/>
              </a:ext>
            </a:extLst>
          </p:cNvPr>
          <p:cNvSpPr txBox="1"/>
          <p:nvPr/>
        </p:nvSpPr>
        <p:spPr>
          <a:xfrm>
            <a:off x="6324600" y="4953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№7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9EB7A-B34D-47A3-B476-9DFF3ACFB4F6}"/>
              </a:ext>
            </a:extLst>
          </p:cNvPr>
          <p:cNvSpPr txBox="1"/>
          <p:nvPr/>
        </p:nvSpPr>
        <p:spPr>
          <a:xfrm>
            <a:off x="1564785" y="1730466"/>
            <a:ext cx="15158430" cy="8795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романе «Преступление и наказание» Ф.М. </a:t>
            </a:r>
            <a:r>
              <a:rPr lang="ru-RU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Достоевский,</a:t>
            </a:r>
            <a:r>
              <a:rPr lang="ru-RU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описывая первое появление Сони Мармеладовой, отмечает ее </a:t>
            </a:r>
            <a:r>
              <a:rPr lang="ru-RU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«грошовый, но разукрашенный по-уличному</a:t>
            </a:r>
            <a:r>
              <a:rPr lang="ru-RU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наряд, соломенную круглую шляпку и некую вещь в ее руках, «</a:t>
            </a:r>
            <a:r>
              <a:rPr lang="ru-RU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ненужную ночью, но которую она взяла с собой</a:t>
            </a:r>
            <a:r>
              <a:rPr lang="ru-RU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».</a:t>
            </a:r>
          </a:p>
          <a:p>
            <a:pPr lvl="0" algn="ctr"/>
            <a:endParaRPr lang="ru-RU" sz="4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/>
            <a:r>
              <a:rPr lang="ru-RU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Заметим, что в наше время ее востребованность совершенно </a:t>
            </a:r>
            <a:r>
              <a:rPr lang="ru-RU" sz="44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зависит от времени суток</a:t>
            </a:r>
            <a:r>
              <a:rPr lang="ru-RU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 algn="ctr"/>
            <a:r>
              <a:rPr lang="ru-RU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</a:t>
            </a:r>
            <a:r>
              <a:rPr lang="ru-RU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Назовите эту вещь. Как она называлась в 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XIX</a:t>
            </a:r>
            <a:r>
              <a:rPr lang="ru-RU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веке?</a:t>
            </a:r>
          </a:p>
          <a:p>
            <a:pPr lvl="0" algn="ctr"/>
            <a:r>
              <a:rPr lang="ru-RU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 К</a:t>
            </a:r>
            <a:r>
              <a:rPr lang="ru-RU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 она названа самим писателем?</a:t>
            </a:r>
          </a:p>
          <a:p>
            <a:pPr marL="457200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450215" algn="ctr">
              <a:lnSpc>
                <a:spcPct val="115000"/>
              </a:lnSpc>
              <a:spcAft>
                <a:spcPts val="1000"/>
              </a:spcAft>
            </a:pPr>
            <a:endParaRPr lang="ru-RU" sz="1800" b="1" dirty="0">
              <a:effectLst/>
              <a:latin typeface="Forum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3A0DC8-5A81-464B-985E-0CEBDA0EA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944954">
            <a:off x="663989" y="-341607"/>
            <a:ext cx="3468925" cy="58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2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53247-5A90-4270-9E68-055B9456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24100"/>
            <a:ext cx="8284629" cy="78013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5926" y="1131466"/>
            <a:ext cx="16860234" cy="7151040"/>
            <a:chOff x="0" y="-5958938"/>
            <a:chExt cx="22480310" cy="9534721"/>
          </a:xfrm>
        </p:grpSpPr>
        <p:sp>
          <p:nvSpPr>
            <p:cNvPr id="3" name="TextBox 3"/>
            <p:cNvSpPr txBox="1"/>
            <p:nvPr/>
          </p:nvSpPr>
          <p:spPr>
            <a:xfrm>
              <a:off x="8167298" y="-5958938"/>
              <a:ext cx="14313012" cy="15901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49"/>
                </a:lnSpc>
                <a:spcBef>
                  <a:spcPct val="0"/>
                </a:spcBef>
              </a:pPr>
              <a:r>
                <a:rPr lang="ru-RU" sz="8499" dirty="0">
                  <a:solidFill>
                    <a:srgbClr val="484D45"/>
                  </a:solidFill>
                  <a:latin typeface="Arial" panose="020B0604020202020204" pitchFamily="34" charset="0"/>
                </a:rPr>
                <a:t>Ответ на вопрос №7</a:t>
              </a:r>
              <a:endParaRPr lang="en-US" sz="84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23806"/>
              <a:ext cx="10182511" cy="35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7"/>
                </a:lnSpc>
              </a:pPr>
              <a:endParaRPr lang="en-US" sz="1674" spc="33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60037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2"/>
              </a:lnSpc>
              <a:spcBef>
                <a:spcPct val="0"/>
              </a:spcBef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875" u="none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875" u="none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161841" y="-192292"/>
            <a:ext cx="6196611" cy="64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2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14650" y="3397948"/>
            <a:ext cx="2278015" cy="1502933"/>
            <a:chOff x="0" y="156845"/>
            <a:chExt cx="9693681" cy="3228186"/>
          </a:xfrm>
        </p:grpSpPr>
        <p:sp>
          <p:nvSpPr>
            <p:cNvPr id="4" name="TextBox 4"/>
            <p:cNvSpPr txBox="1"/>
            <p:nvPr/>
          </p:nvSpPr>
          <p:spPr>
            <a:xfrm>
              <a:off x="0" y="156845"/>
              <a:ext cx="9693681" cy="2313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59"/>
                </a:lnSpc>
                <a:spcBef>
                  <a:spcPct val="0"/>
                </a:spcBef>
              </a:pPr>
              <a:endParaRPr lang="en-US" sz="75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80930"/>
              <a:ext cx="9693681" cy="304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4"/>
                </a:lnSpc>
              </a:pPr>
              <a:endParaRPr lang="en-US" sz="1449" spc="28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4800" y="3357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028700" y="9229760"/>
            <a:ext cx="717811" cy="28540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59DA12A-804A-4EF5-B956-9C10E60190FA}"/>
              </a:ext>
            </a:extLst>
          </p:cNvPr>
          <p:cNvSpPr txBox="1"/>
          <p:nvPr/>
        </p:nvSpPr>
        <p:spPr>
          <a:xfrm>
            <a:off x="4090668" y="527261"/>
            <a:ext cx="11327284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 на вопрос №7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30200" y="2324100"/>
            <a:ext cx="5799904" cy="81830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87E48B-25CF-40B5-9B74-FDF18134D1B9}"/>
              </a:ext>
            </a:extLst>
          </p:cNvPr>
          <p:cNvSpPr txBox="1"/>
          <p:nvPr/>
        </p:nvSpPr>
        <p:spPr>
          <a:xfrm>
            <a:off x="1045793" y="2041313"/>
            <a:ext cx="94117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Зонтик от солнца, или </a:t>
            </a:r>
            <a:r>
              <a:rPr lang="ru-RU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омбрель</a:t>
            </a:r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>
              <a:buAutoNum type="arabicParenR"/>
            </a:pPr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Достоевского, — </a:t>
            </a:r>
            <a:r>
              <a:rPr lang="ru-RU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омбрелька</a:t>
            </a:r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ru-RU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Пин на доске Russia - Clothes">
            <a:extLst>
              <a:ext uri="{FF2B5EF4-FFF2-40B4-BE49-F238E27FC236}">
                <a16:creationId xmlns:a16="http://schemas.microsoft.com/office/drawing/2014/main" id="{45FDC7A2-8809-4765-9289-91758EB59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03153">
            <a:off x="7450145" y="3974233"/>
            <a:ext cx="7315062" cy="258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enagold - Клипарт - Зонты 2">
            <a:extLst>
              <a:ext uri="{FF2B5EF4-FFF2-40B4-BE49-F238E27FC236}">
                <a16:creationId xmlns:a16="http://schemas.microsoft.com/office/drawing/2014/main" id="{E7386C07-D1C0-4C5B-8203-2D393A048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06820"/>
            <a:ext cx="5564335" cy="653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загнутый угол 11">
            <a:extLst>
              <a:ext uri="{FF2B5EF4-FFF2-40B4-BE49-F238E27FC236}">
                <a16:creationId xmlns:a16="http://schemas.microsoft.com/office/drawing/2014/main" id="{51B82760-E555-4D5F-8A43-CD6CF227C23C}"/>
              </a:ext>
            </a:extLst>
          </p:cNvPr>
          <p:cNvSpPr/>
          <p:nvPr/>
        </p:nvSpPr>
        <p:spPr>
          <a:xfrm>
            <a:off x="15069764" y="792676"/>
            <a:ext cx="2990485" cy="1205765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1+1=2 балла</a:t>
            </a:r>
          </a:p>
        </p:txBody>
      </p:sp>
    </p:spTree>
    <p:extLst>
      <p:ext uri="{BB962C8B-B14F-4D97-AF65-F5344CB8AC3E}">
        <p14:creationId xmlns:p14="http://schemas.microsoft.com/office/powerpoint/2010/main" val="322425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81450" y="1961479"/>
            <a:ext cx="6925099" cy="68817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en-US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028700" y="5129230"/>
            <a:ext cx="717811" cy="28540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9" name="AutoShape 9"/>
          <p:cNvSpPr/>
          <p:nvPr/>
        </p:nvSpPr>
        <p:spPr>
          <a:xfrm>
            <a:off x="16541489" y="5129230"/>
            <a:ext cx="717811" cy="28540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F5FE89-F6D2-42CA-B9F5-CF32356E8B95}"/>
              </a:ext>
            </a:extLst>
          </p:cNvPr>
          <p:cNvSpPr txBox="1"/>
          <p:nvPr/>
        </p:nvSpPr>
        <p:spPr>
          <a:xfrm>
            <a:off x="2971800" y="1999579"/>
            <a:ext cx="12649200" cy="8063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5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музее-квартире Ф.М. Достоевского в Москве хранится книга,</a:t>
            </a:r>
            <a:endParaRPr lang="en-US" sz="5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5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подаренная ему женами декабристов в 1850 году в Тобольске.</a:t>
            </a:r>
            <a:endParaRPr lang="en-US" sz="5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0" indent="-914400" algn="ctr">
              <a:lnSpc>
                <a:spcPct val="115000"/>
              </a:lnSpc>
              <a:spcAft>
                <a:spcPts val="1000"/>
              </a:spcAft>
              <a:buAutoNum type="arabicParenR"/>
            </a:pPr>
            <a:r>
              <a:rPr lang="ru-RU" sz="5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это за книга? </a:t>
            </a:r>
            <a:endParaRPr lang="en-US" sz="5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0" indent="-914400" algn="ctr">
              <a:lnSpc>
                <a:spcPct val="115000"/>
              </a:lnSpc>
              <a:spcAft>
                <a:spcPts val="1000"/>
              </a:spcAft>
              <a:buAutoNum type="arabicParenR"/>
            </a:pPr>
            <a:r>
              <a:rPr lang="ru-RU" sz="5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Из-за каких событий </a:t>
            </a:r>
            <a:r>
              <a:rPr lang="ru-RU" sz="5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Ф.М. Достоевский оказался в Тобольске?</a:t>
            </a:r>
            <a:endParaRPr lang="ru-RU" sz="4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B2AAE210-C585-4CAF-B538-8BE9C53174F0}"/>
              </a:ext>
            </a:extLst>
          </p:cNvPr>
          <p:cNvSpPr txBox="1"/>
          <p:nvPr/>
        </p:nvSpPr>
        <p:spPr>
          <a:xfrm>
            <a:off x="6248400" y="769313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№1</a:t>
            </a:r>
            <a:endParaRPr lang="en-US" sz="8499" dirty="0">
              <a:solidFill>
                <a:srgbClr val="484D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0" y="2552700"/>
            <a:ext cx="7148627" cy="821533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57275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7AF69B-EB26-497F-BE98-6121E876F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184" y="2019300"/>
            <a:ext cx="8443692" cy="795597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A52C8E73-9B31-46F4-8C26-06F6B2C24749}"/>
              </a:ext>
            </a:extLst>
          </p:cNvPr>
          <p:cNvSpPr txBox="1"/>
          <p:nvPr/>
        </p:nvSpPr>
        <p:spPr>
          <a:xfrm>
            <a:off x="6096000" y="17145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№8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1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7800" y="3380236"/>
            <a:ext cx="6925099" cy="68817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8426" y="96393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B2AAE210-C585-4CAF-B538-8BE9C53174F0}"/>
              </a:ext>
            </a:extLst>
          </p:cNvPr>
          <p:cNvSpPr txBox="1"/>
          <p:nvPr/>
        </p:nvSpPr>
        <p:spPr>
          <a:xfrm>
            <a:off x="6324600" y="4953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№8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9EB7A-B34D-47A3-B476-9DFF3ACFB4F6}"/>
              </a:ext>
            </a:extLst>
          </p:cNvPr>
          <p:cNvSpPr txBox="1"/>
          <p:nvPr/>
        </p:nvSpPr>
        <p:spPr>
          <a:xfrm>
            <a:off x="2057400" y="2225699"/>
            <a:ext cx="13815369" cy="14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/>
            <a:r>
              <a:rPr lang="ru-RU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Откуда пошла фамилия Достоевских?</a:t>
            </a:r>
          </a:p>
          <a:p>
            <a:pPr marL="457200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450215" algn="ctr">
              <a:lnSpc>
                <a:spcPct val="115000"/>
              </a:lnSpc>
              <a:spcAft>
                <a:spcPts val="1000"/>
              </a:spcAft>
            </a:pPr>
            <a:endParaRPr lang="ru-RU" sz="1800" b="1" dirty="0">
              <a:effectLst/>
              <a:latin typeface="Forum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3A0DC8-5A81-464B-985E-0CEBDA0EA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44954">
            <a:off x="663989" y="-341607"/>
            <a:ext cx="3468925" cy="5828281"/>
          </a:xfrm>
          <a:prstGeom prst="rect">
            <a:avLst/>
          </a:prstGeom>
        </p:spPr>
      </p:pic>
      <p:pic>
        <p:nvPicPr>
          <p:cNvPr id="7170" name="Picture 2" descr="Биография Фёдора Достоевского кратко самое главное (жизнь и творчество)">
            <a:extLst>
              <a:ext uri="{FF2B5EF4-FFF2-40B4-BE49-F238E27FC236}">
                <a16:creationId xmlns:a16="http://schemas.microsoft.com/office/drawing/2014/main" id="{571098F9-072F-4291-A12F-1C07C2718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70" y="3120160"/>
            <a:ext cx="8793214" cy="6404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89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53247-5A90-4270-9E68-055B9456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24100"/>
            <a:ext cx="8284629" cy="78013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5926" y="1131466"/>
            <a:ext cx="16860234" cy="7151040"/>
            <a:chOff x="0" y="-5958938"/>
            <a:chExt cx="22480310" cy="9534721"/>
          </a:xfrm>
        </p:grpSpPr>
        <p:sp>
          <p:nvSpPr>
            <p:cNvPr id="3" name="TextBox 3"/>
            <p:cNvSpPr txBox="1"/>
            <p:nvPr/>
          </p:nvSpPr>
          <p:spPr>
            <a:xfrm>
              <a:off x="8167298" y="-5958938"/>
              <a:ext cx="14313012" cy="15901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49"/>
                </a:lnSpc>
                <a:spcBef>
                  <a:spcPct val="0"/>
                </a:spcBef>
              </a:pPr>
              <a:r>
                <a:rPr lang="ru-RU" sz="8499" dirty="0">
                  <a:solidFill>
                    <a:srgbClr val="484D45"/>
                  </a:solidFill>
                  <a:latin typeface="Arial" panose="020B0604020202020204" pitchFamily="34" charset="0"/>
                </a:rPr>
                <a:t>Ответ на вопрос №8</a:t>
              </a:r>
              <a:endParaRPr lang="en-US" sz="84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23806"/>
              <a:ext cx="10182511" cy="35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7"/>
                </a:lnSpc>
              </a:pPr>
              <a:endParaRPr lang="en-US" sz="1674" spc="33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60037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2"/>
              </a:lnSpc>
              <a:spcBef>
                <a:spcPct val="0"/>
              </a:spcBef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en-US" sz="1875" u="none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161841" y="-192292"/>
            <a:ext cx="6196611" cy="64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9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14650" y="3397948"/>
            <a:ext cx="2278015" cy="1502933"/>
            <a:chOff x="0" y="156845"/>
            <a:chExt cx="9693681" cy="3228186"/>
          </a:xfrm>
        </p:grpSpPr>
        <p:sp>
          <p:nvSpPr>
            <p:cNvPr id="4" name="TextBox 4"/>
            <p:cNvSpPr txBox="1"/>
            <p:nvPr/>
          </p:nvSpPr>
          <p:spPr>
            <a:xfrm>
              <a:off x="0" y="156845"/>
              <a:ext cx="9693681" cy="2313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59"/>
                </a:lnSpc>
                <a:spcBef>
                  <a:spcPct val="0"/>
                </a:spcBef>
              </a:pPr>
              <a:endParaRPr lang="en-US" sz="75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80930"/>
              <a:ext cx="9693681" cy="304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4"/>
                </a:lnSpc>
              </a:pPr>
              <a:endParaRPr lang="en-US" sz="1449" spc="28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4800" y="3357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028700" y="9229760"/>
            <a:ext cx="717811" cy="28540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59DA12A-804A-4EF5-B956-9C10E60190FA}"/>
              </a:ext>
            </a:extLst>
          </p:cNvPr>
          <p:cNvSpPr txBox="1"/>
          <p:nvPr/>
        </p:nvSpPr>
        <p:spPr>
          <a:xfrm>
            <a:off x="4053657" y="467729"/>
            <a:ext cx="10565284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 на вопрос №8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30200" y="2324100"/>
            <a:ext cx="5799904" cy="81830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87E48B-25CF-40B5-9B74-FDF18134D1B9}"/>
              </a:ext>
            </a:extLst>
          </p:cNvPr>
          <p:cNvSpPr txBox="1"/>
          <p:nvPr/>
        </p:nvSpPr>
        <p:spPr>
          <a:xfrm>
            <a:off x="333103" y="1516575"/>
            <a:ext cx="133784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Фамилия белорусского происхождения. </a:t>
            </a:r>
          </a:p>
          <a:p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Происходит </a:t>
            </a:r>
            <a:r>
              <a:rPr lang="ru-RU" sz="40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 географического названия </a:t>
            </a:r>
            <a:r>
              <a:rPr lang="ru-RU" sz="40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Достоево</a:t>
            </a:r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 возникла фамилия </a:t>
            </a:r>
            <a:r>
              <a:rPr lang="ru-RU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lang="ru-RU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евский</a:t>
            </a:r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Позднее ударение перешло на Е и фамилия приобрела русское звучание.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6" descr="Фёдор Достоевский &amp;amp; деревня Достоево / Памятник Федору Достоевскому и  Троицкая церковь 1998 г в деревне Достоево, Ивановского района, Брестской  области Беларуси, является родовым гнездом рода Достоевских Достоево  примечательна в основном тем,">
            <a:extLst>
              <a:ext uri="{FF2B5EF4-FFF2-40B4-BE49-F238E27FC236}">
                <a16:creationId xmlns:a16="http://schemas.microsoft.com/office/drawing/2014/main" id="{D91CE80E-2F9B-4BC1-9B73-557D96C77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12" y="4485383"/>
            <a:ext cx="7042588" cy="5063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Достойный дом для Достоевского">
            <a:extLst>
              <a:ext uri="{FF2B5EF4-FFF2-40B4-BE49-F238E27FC236}">
                <a16:creationId xmlns:a16="http://schemas.microsoft.com/office/drawing/2014/main" id="{A48532E3-2CD1-4518-80DD-B92D90527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34" y="4871589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EED219-C824-4B0B-B40D-D179F50B6AAD}"/>
              </a:ext>
            </a:extLst>
          </p:cNvPr>
          <p:cNvSpPr txBox="1"/>
          <p:nvPr/>
        </p:nvSpPr>
        <p:spPr>
          <a:xfrm>
            <a:off x="530524" y="8555751"/>
            <a:ext cx="5566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Правнук классика. Фото из личного архива Дмитрия Достоевского.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BB8213-C27D-45F3-BD19-52DDEA39FD85}"/>
              </a:ext>
            </a:extLst>
          </p:cNvPr>
          <p:cNvSpPr txBox="1"/>
          <p:nvPr/>
        </p:nvSpPr>
        <p:spPr>
          <a:xfrm>
            <a:off x="5494200" y="9622185"/>
            <a:ext cx="913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Памятник Ф.М. Достоевскому в д. Достоево, Ивановский район, Брестская область</a:t>
            </a:r>
          </a:p>
        </p:txBody>
      </p:sp>
      <p:sp>
        <p:nvSpPr>
          <p:cNvPr id="14" name="Прямоугольник: загнутый угол 13">
            <a:extLst>
              <a:ext uri="{FF2B5EF4-FFF2-40B4-BE49-F238E27FC236}">
                <a16:creationId xmlns:a16="http://schemas.microsoft.com/office/drawing/2014/main" id="{3AF142E1-2171-4D66-98D6-2AB0E7B5CE1F}"/>
              </a:ext>
            </a:extLst>
          </p:cNvPr>
          <p:cNvSpPr/>
          <p:nvPr/>
        </p:nvSpPr>
        <p:spPr>
          <a:xfrm>
            <a:off x="14992715" y="568692"/>
            <a:ext cx="2990485" cy="1205765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</a:t>
            </a:r>
          </a:p>
        </p:txBody>
      </p:sp>
    </p:spTree>
    <p:extLst>
      <p:ext uri="{BB962C8B-B14F-4D97-AF65-F5344CB8AC3E}">
        <p14:creationId xmlns:p14="http://schemas.microsoft.com/office/powerpoint/2010/main" val="251937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0" y="2552700"/>
            <a:ext cx="7148627" cy="821533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57275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7AF69B-EB26-497F-BE98-6121E876F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184" y="2019300"/>
            <a:ext cx="8443692" cy="795597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A52C8E73-9B31-46F4-8C26-06F6B2C24749}"/>
              </a:ext>
            </a:extLst>
          </p:cNvPr>
          <p:cNvSpPr txBox="1"/>
          <p:nvPr/>
        </p:nvSpPr>
        <p:spPr>
          <a:xfrm>
            <a:off x="6096000" y="17145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№9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4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7800" y="3380236"/>
            <a:ext cx="6925099" cy="68817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8426" y="96393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B2AAE210-C585-4CAF-B538-8BE9C53174F0}"/>
              </a:ext>
            </a:extLst>
          </p:cNvPr>
          <p:cNvSpPr txBox="1"/>
          <p:nvPr/>
        </p:nvSpPr>
        <p:spPr>
          <a:xfrm>
            <a:off x="6324600" y="2540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№9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9EB7A-B34D-47A3-B476-9DFF3ACFB4F6}"/>
              </a:ext>
            </a:extLst>
          </p:cNvPr>
          <p:cNvSpPr txBox="1"/>
          <p:nvPr/>
        </p:nvSpPr>
        <p:spPr>
          <a:xfrm>
            <a:off x="2819400" y="1485900"/>
            <a:ext cx="13815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Вставьте пропущенное слово </a:t>
            </a:r>
            <a:r>
              <a:rPr lang="ru-RU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стихотворные строки поэта Владимира Корнилова, посвященные второй жене Федора Михайловича Достоевского — </a:t>
            </a:r>
            <a:r>
              <a:rPr lang="ru-RU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Анне </a:t>
            </a:r>
            <a:r>
              <a:rPr lang="ru-RU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Сниткиной</a:t>
            </a:r>
            <a:r>
              <a:rPr lang="ru-RU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3A0DC8-5A81-464B-985E-0CEBDA0EA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44954">
            <a:off x="663988" y="1293"/>
            <a:ext cx="3468925" cy="5828281"/>
          </a:xfrm>
          <a:prstGeom prst="rect">
            <a:avLst/>
          </a:prstGeom>
        </p:spPr>
      </p:pic>
      <p:pic>
        <p:nvPicPr>
          <p:cNvPr id="9220" name="Picture 4" descr="Достоевская, Анна Григорьевна — Википедия">
            <a:extLst>
              <a:ext uri="{FF2B5EF4-FFF2-40B4-BE49-F238E27FC236}">
                <a16:creationId xmlns:a16="http://schemas.microsoft.com/office/drawing/2014/main" id="{FFCC1752-1AB9-4C2C-B96A-6641E790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90" y="5538434"/>
            <a:ext cx="333375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E183E1-45EB-4876-9506-D7952B1909F7}"/>
              </a:ext>
            </a:extLst>
          </p:cNvPr>
          <p:cNvSpPr txBox="1"/>
          <p:nvPr/>
        </p:nvSpPr>
        <p:spPr>
          <a:xfrm>
            <a:off x="3962400" y="3848100"/>
            <a:ext cx="1053248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ru-RU" sz="4400" dirty="0">
                <a:effectLst/>
                <a:latin typeface="Forum" panose="020B0604020202020204" charset="0"/>
                <a:ea typeface="Times New Roman" panose="02020603050405020304" pitchFamily="18" charset="0"/>
              </a:rPr>
              <a:t>   </a:t>
            </a:r>
            <a:r>
              <a:rPr lang="ru-RU" sz="4400" i="1" dirty="0">
                <a:effectLst/>
                <a:latin typeface="Forum" panose="020B0604020202020204" charset="0"/>
                <a:ea typeface="Times New Roman" panose="02020603050405020304" pitchFamily="18" charset="0"/>
              </a:rPr>
              <a:t> </a:t>
            </a:r>
            <a:r>
              <a:rPr lang="ru-RU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Нравными, вздорными, прыткими</a:t>
            </a:r>
            <a:br>
              <a:rPr lang="ru-RU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  были они испокон.</a:t>
            </a:r>
            <a:br>
              <a:rPr lang="ru-RU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  Анна Григорьевна </a:t>
            </a:r>
            <a:r>
              <a:rPr lang="ru-RU" sz="44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Сниткина</a:t>
            </a:r>
            <a:r>
              <a:rPr lang="ru-RU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—</a:t>
            </a:r>
            <a:br>
              <a:rPr lang="ru-RU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  горлица — среди ворон.</a:t>
            </a:r>
            <a:br>
              <a:rPr lang="ru-RU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  Кротость — взамен своенравия.</a:t>
            </a:r>
            <a:br>
              <a:rPr lang="ru-RU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  Ангел — никак не жена, —</a:t>
            </a:r>
            <a:br>
              <a:rPr lang="ru-RU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  </a:t>
            </a:r>
            <a:r>
              <a:rPr lang="ru-RU" sz="4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словно сама</a:t>
            </a:r>
            <a:r>
              <a:rPr lang="ru-RU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__________,</a:t>
            </a:r>
            <a:br>
              <a:rPr lang="ru-RU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  вся под диктовку жила.</a:t>
            </a:r>
          </a:p>
        </p:txBody>
      </p:sp>
    </p:spTree>
    <p:extLst>
      <p:ext uri="{BB962C8B-B14F-4D97-AF65-F5344CB8AC3E}">
        <p14:creationId xmlns:p14="http://schemas.microsoft.com/office/powerpoint/2010/main" val="258483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53247-5A90-4270-9E68-055B9456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24100"/>
            <a:ext cx="8284629" cy="78013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5926" y="1131466"/>
            <a:ext cx="16860234" cy="7151040"/>
            <a:chOff x="0" y="-5958938"/>
            <a:chExt cx="22480310" cy="9534721"/>
          </a:xfrm>
        </p:grpSpPr>
        <p:sp>
          <p:nvSpPr>
            <p:cNvPr id="3" name="TextBox 3"/>
            <p:cNvSpPr txBox="1"/>
            <p:nvPr/>
          </p:nvSpPr>
          <p:spPr>
            <a:xfrm>
              <a:off x="7964098" y="-5958938"/>
              <a:ext cx="14516212" cy="15901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49"/>
                </a:lnSpc>
                <a:spcBef>
                  <a:spcPct val="0"/>
                </a:spcBef>
              </a:pPr>
              <a:r>
                <a:rPr lang="ru-RU" sz="8499" dirty="0">
                  <a:solidFill>
                    <a:srgbClr val="484D45"/>
                  </a:solidFill>
                  <a:latin typeface="Arial" panose="020B0604020202020204" pitchFamily="34" charset="0"/>
                </a:rPr>
                <a:t>Ответ на вопрос №</a:t>
              </a:r>
              <a:r>
                <a:rPr lang="en-US" sz="8499" dirty="0">
                  <a:solidFill>
                    <a:srgbClr val="484D45"/>
                  </a:solidFill>
                  <a:latin typeface="Arial" panose="020B0604020202020204" pitchFamily="34" charset="0"/>
                </a:rPr>
                <a:t>9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23806"/>
              <a:ext cx="10182511" cy="35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7"/>
                </a:lnSpc>
              </a:pPr>
              <a:endParaRPr lang="en-US" sz="1674" spc="33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60037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2"/>
              </a:lnSpc>
              <a:spcBef>
                <a:spcPct val="0"/>
              </a:spcBef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en-US" sz="1875" u="none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161841" y="-192292"/>
            <a:ext cx="6196611" cy="64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14650" y="3397948"/>
            <a:ext cx="2278015" cy="1502933"/>
            <a:chOff x="0" y="156845"/>
            <a:chExt cx="9693681" cy="3228186"/>
          </a:xfrm>
        </p:grpSpPr>
        <p:sp>
          <p:nvSpPr>
            <p:cNvPr id="4" name="TextBox 4"/>
            <p:cNvSpPr txBox="1"/>
            <p:nvPr/>
          </p:nvSpPr>
          <p:spPr>
            <a:xfrm>
              <a:off x="0" y="156845"/>
              <a:ext cx="9693681" cy="2313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59"/>
                </a:lnSpc>
                <a:spcBef>
                  <a:spcPct val="0"/>
                </a:spcBef>
              </a:pPr>
              <a:endParaRPr lang="en-US" sz="75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80930"/>
              <a:ext cx="9693681" cy="304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4"/>
                </a:lnSpc>
              </a:pPr>
              <a:endParaRPr lang="en-US" sz="1449" spc="28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4800" y="3357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028700" y="9229760"/>
            <a:ext cx="717811" cy="28540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59DA12A-804A-4EF5-B956-9C10E60190FA}"/>
              </a:ext>
            </a:extLst>
          </p:cNvPr>
          <p:cNvSpPr txBox="1"/>
          <p:nvPr/>
        </p:nvSpPr>
        <p:spPr>
          <a:xfrm>
            <a:off x="3442258" y="568692"/>
            <a:ext cx="11403484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 на вопрос №</a:t>
            </a:r>
            <a:r>
              <a:rPr lang="en-US" sz="8499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30200" y="2324100"/>
            <a:ext cx="5799904" cy="81830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0DE106-CD37-4FD0-AD04-DAD2A12DAAA0}"/>
              </a:ext>
            </a:extLst>
          </p:cNvPr>
          <p:cNvSpPr txBox="1"/>
          <p:nvPr/>
        </p:nvSpPr>
        <p:spPr>
          <a:xfrm>
            <a:off x="914400" y="1801547"/>
            <a:ext cx="142551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Стенография</a:t>
            </a:r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Анна </a:t>
            </a:r>
            <a:r>
              <a:rPr lang="ru-RU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Сниткина</a:t>
            </a:r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владела навыками стенографии</a:t>
            </a:r>
            <a:r>
              <a:rPr lang="ru-RU" sz="2800" dirty="0">
                <a:effectLst/>
                <a:latin typeface="Forum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rgbClr val="FF0000"/>
                </a:solidFill>
                <a:effectLst/>
                <a:latin typeface="Forum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400" dirty="0">
              <a:latin typeface="Forum" panose="020B0604020202020204" charset="0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896B1A52-030F-44D3-88BA-FD45CA85D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349" y="4775415"/>
            <a:ext cx="6391393" cy="547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загнутый угол 11">
            <a:extLst>
              <a:ext uri="{FF2B5EF4-FFF2-40B4-BE49-F238E27FC236}">
                <a16:creationId xmlns:a16="http://schemas.microsoft.com/office/drawing/2014/main" id="{0DA29991-AF2D-4461-A07F-83C82CBD078E}"/>
              </a:ext>
            </a:extLst>
          </p:cNvPr>
          <p:cNvSpPr/>
          <p:nvPr/>
        </p:nvSpPr>
        <p:spPr>
          <a:xfrm>
            <a:off x="14992715" y="568692"/>
            <a:ext cx="2990485" cy="1205765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</a:t>
            </a:r>
          </a:p>
        </p:txBody>
      </p:sp>
    </p:spTree>
    <p:extLst>
      <p:ext uri="{BB962C8B-B14F-4D97-AF65-F5344CB8AC3E}">
        <p14:creationId xmlns:p14="http://schemas.microsoft.com/office/powerpoint/2010/main" val="34368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0" y="2552700"/>
            <a:ext cx="7148627" cy="821533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57275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7AF69B-EB26-497F-BE98-6121E876F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184" y="2019300"/>
            <a:ext cx="8443692" cy="795597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A52C8E73-9B31-46F4-8C26-06F6B2C24749}"/>
              </a:ext>
            </a:extLst>
          </p:cNvPr>
          <p:cNvSpPr txBox="1"/>
          <p:nvPr/>
        </p:nvSpPr>
        <p:spPr>
          <a:xfrm>
            <a:off x="6096000" y="17145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№10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75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77800" y="3380236"/>
            <a:ext cx="6925099" cy="68817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8426" y="96393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B2AAE210-C585-4CAF-B538-8BE9C53174F0}"/>
              </a:ext>
            </a:extLst>
          </p:cNvPr>
          <p:cNvSpPr txBox="1"/>
          <p:nvPr/>
        </p:nvSpPr>
        <p:spPr>
          <a:xfrm>
            <a:off x="6324600" y="4953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№10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9EB7A-B34D-47A3-B476-9DFF3ACFB4F6}"/>
              </a:ext>
            </a:extLst>
          </p:cNvPr>
          <p:cNvSpPr txBox="1"/>
          <p:nvPr/>
        </p:nvSpPr>
        <p:spPr>
          <a:xfrm>
            <a:off x="1371600" y="1461133"/>
            <a:ext cx="16556895" cy="1737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видео изображены сцены из рок-оперы по одному из произведений Ф.М. Достоевского.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Назовите это </a:t>
            </a:r>
            <a:r>
              <a:rPr lang="ru-RU" sz="32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произведение, автора музыки к опере, режиссера</a:t>
            </a:r>
            <a:r>
              <a:rPr lang="ru-RU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3A0DC8-5A81-464B-985E-0CEBDA0EA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944954">
            <a:off x="663988" y="1293"/>
            <a:ext cx="3468925" cy="5828281"/>
          </a:xfrm>
          <a:prstGeom prst="rect">
            <a:avLst/>
          </a:prstGeom>
        </p:spPr>
      </p:pic>
      <p:pic>
        <p:nvPicPr>
          <p:cNvPr id="4" name="Рок-опера «Преступление и наказание» в Театре мюзикла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ACB152F-910D-45D5-8127-2830FB3DED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33800" y="3488199"/>
            <a:ext cx="11381153" cy="640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1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53247-5A90-4270-9E68-055B9456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24100"/>
            <a:ext cx="8284629" cy="78013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5926" y="1131466"/>
            <a:ext cx="16860234" cy="7151040"/>
            <a:chOff x="0" y="-5958938"/>
            <a:chExt cx="22480310" cy="9534721"/>
          </a:xfrm>
        </p:grpSpPr>
        <p:sp>
          <p:nvSpPr>
            <p:cNvPr id="3" name="TextBox 3"/>
            <p:cNvSpPr txBox="1"/>
            <p:nvPr/>
          </p:nvSpPr>
          <p:spPr>
            <a:xfrm>
              <a:off x="8268898" y="-5958938"/>
              <a:ext cx="14211412" cy="15901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49"/>
                </a:lnSpc>
                <a:spcBef>
                  <a:spcPct val="0"/>
                </a:spcBef>
              </a:pPr>
              <a:r>
                <a:rPr lang="ru-RU" sz="8499" dirty="0">
                  <a:solidFill>
                    <a:srgbClr val="484D45"/>
                  </a:solidFill>
                  <a:latin typeface="Arial" panose="020B0604020202020204" pitchFamily="34" charset="0"/>
                </a:rPr>
                <a:t>Ответ на вопрос №1</a:t>
              </a:r>
              <a:endParaRPr lang="en-US" sz="84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23806"/>
              <a:ext cx="10182511" cy="35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7"/>
                </a:lnSpc>
              </a:pPr>
              <a:endParaRPr lang="en-US" sz="1674" spc="33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60037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2"/>
              </a:lnSpc>
              <a:spcBef>
                <a:spcPct val="0"/>
              </a:spcBef>
            </a:pPr>
            <a:r>
              <a:rPr lang="en-US" sz="1875" u="none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875" u="none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875" u="none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413929" y="-1204041"/>
            <a:ext cx="6196611" cy="64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2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53247-5A90-4270-9E68-055B9456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24100"/>
            <a:ext cx="8284629" cy="78013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5926" y="1131466"/>
            <a:ext cx="16860234" cy="7151040"/>
            <a:chOff x="0" y="-5958938"/>
            <a:chExt cx="22480310" cy="9534721"/>
          </a:xfrm>
        </p:grpSpPr>
        <p:sp>
          <p:nvSpPr>
            <p:cNvPr id="3" name="TextBox 3"/>
            <p:cNvSpPr txBox="1"/>
            <p:nvPr/>
          </p:nvSpPr>
          <p:spPr>
            <a:xfrm>
              <a:off x="7456098" y="-5958938"/>
              <a:ext cx="15024212" cy="15901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49"/>
                </a:lnSpc>
                <a:spcBef>
                  <a:spcPct val="0"/>
                </a:spcBef>
              </a:pPr>
              <a:r>
                <a:rPr lang="ru-RU" sz="8499" dirty="0">
                  <a:solidFill>
                    <a:srgbClr val="484D45"/>
                  </a:solidFill>
                  <a:latin typeface="Arial" panose="020B0604020202020204" pitchFamily="34" charset="0"/>
                </a:rPr>
                <a:t>Ответ на вопрос №10</a:t>
              </a:r>
              <a:endParaRPr lang="en-US" sz="84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23806"/>
              <a:ext cx="10182511" cy="35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7"/>
                </a:lnSpc>
              </a:pPr>
              <a:endParaRPr lang="en-US" sz="1674" spc="33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60037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2"/>
              </a:lnSpc>
              <a:spcBef>
                <a:spcPct val="0"/>
              </a:spcBef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1875" u="none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161841" y="-192292"/>
            <a:ext cx="6196611" cy="64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8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14650" y="3397948"/>
            <a:ext cx="2278015" cy="1502933"/>
            <a:chOff x="0" y="156845"/>
            <a:chExt cx="9693681" cy="3228186"/>
          </a:xfrm>
        </p:grpSpPr>
        <p:sp>
          <p:nvSpPr>
            <p:cNvPr id="4" name="TextBox 4"/>
            <p:cNvSpPr txBox="1"/>
            <p:nvPr/>
          </p:nvSpPr>
          <p:spPr>
            <a:xfrm>
              <a:off x="0" y="156845"/>
              <a:ext cx="9693681" cy="2313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59"/>
                </a:lnSpc>
                <a:spcBef>
                  <a:spcPct val="0"/>
                </a:spcBef>
              </a:pPr>
              <a:endParaRPr lang="en-US" sz="75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80930"/>
              <a:ext cx="9693681" cy="304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4"/>
                </a:lnSpc>
              </a:pPr>
              <a:endParaRPr lang="en-US" sz="1449" spc="28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4800" y="3357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028700" y="9229760"/>
            <a:ext cx="717811" cy="28540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59DA12A-804A-4EF5-B956-9C10E60190FA}"/>
              </a:ext>
            </a:extLst>
          </p:cNvPr>
          <p:cNvSpPr txBox="1"/>
          <p:nvPr/>
        </p:nvSpPr>
        <p:spPr>
          <a:xfrm>
            <a:off x="2743200" y="590853"/>
            <a:ext cx="11353800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 на вопрос №10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30200" y="2324100"/>
            <a:ext cx="5799904" cy="81830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0DE106-CD37-4FD0-AD04-DAD2A12DAAA0}"/>
              </a:ext>
            </a:extLst>
          </p:cNvPr>
          <p:cNvSpPr txBox="1"/>
          <p:nvPr/>
        </p:nvSpPr>
        <p:spPr>
          <a:xfrm>
            <a:off x="457200" y="1801547"/>
            <a:ext cx="14712352" cy="1846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Рок-опера на 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музыку Эдуарда Артемьева «Преступление и наказание», 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созданная Московским театром мюзикла. </a:t>
            </a:r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Режиссер -Андрей Кончаловский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D4F113-599B-48E6-97B1-DA5843841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05" y="3969139"/>
            <a:ext cx="664845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31B8CC-0D28-4D7B-8A43-144D71FD6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454" y="3969139"/>
            <a:ext cx="7962900" cy="468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: загнутый угол 12">
            <a:extLst>
              <a:ext uri="{FF2B5EF4-FFF2-40B4-BE49-F238E27FC236}">
                <a16:creationId xmlns:a16="http://schemas.microsoft.com/office/drawing/2014/main" id="{7E4774A3-E3D3-451C-8671-83B9FA1FE43C}"/>
              </a:ext>
            </a:extLst>
          </p:cNvPr>
          <p:cNvSpPr/>
          <p:nvPr/>
        </p:nvSpPr>
        <p:spPr>
          <a:xfrm>
            <a:off x="14478000" y="673648"/>
            <a:ext cx="3492137" cy="1205765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1+1+1=3 балла</a:t>
            </a:r>
          </a:p>
        </p:txBody>
      </p:sp>
    </p:spTree>
    <p:extLst>
      <p:ext uri="{BB962C8B-B14F-4D97-AF65-F5344CB8AC3E}">
        <p14:creationId xmlns:p14="http://schemas.microsoft.com/office/powerpoint/2010/main" val="225428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0" y="2552700"/>
            <a:ext cx="7148627" cy="821533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57275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7AF69B-EB26-497F-BE98-6121E876F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184" y="2019300"/>
            <a:ext cx="8443692" cy="795597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A52C8E73-9B31-46F4-8C26-06F6B2C24749}"/>
              </a:ext>
            </a:extLst>
          </p:cNvPr>
          <p:cNvSpPr txBox="1"/>
          <p:nvPr/>
        </p:nvSpPr>
        <p:spPr>
          <a:xfrm>
            <a:off x="6096000" y="17145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№11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72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7800" y="3380236"/>
            <a:ext cx="6925099" cy="68817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8426" y="96393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B2AAE210-C585-4CAF-B538-8BE9C53174F0}"/>
              </a:ext>
            </a:extLst>
          </p:cNvPr>
          <p:cNvSpPr txBox="1"/>
          <p:nvPr/>
        </p:nvSpPr>
        <p:spPr>
          <a:xfrm>
            <a:off x="6324600" y="4953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№11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9EB7A-B34D-47A3-B476-9DFF3ACFB4F6}"/>
              </a:ext>
            </a:extLst>
          </p:cNvPr>
          <p:cNvSpPr txBox="1"/>
          <p:nvPr/>
        </p:nvSpPr>
        <p:spPr>
          <a:xfrm>
            <a:off x="3235357" y="1877830"/>
            <a:ext cx="13815369" cy="6531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Известно, что в процессе работы над романом «Преступление и наказание» первоначальный замысел автора существенно изменился. Задуманная как «психологический отчет одного преступления» повесть в сентябре 1865 года соединяется автором с замыслом другого произведения, благодаря чему в роман вошла сюжетная линия семейства Мармеладовых и широкий социальный фон петербургской жизни.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замысле какого произведения идет речь?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3A0DC8-5A81-464B-985E-0CEBDA0EA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44954">
            <a:off x="663988" y="1293"/>
            <a:ext cx="3468925" cy="5828281"/>
          </a:xfrm>
          <a:prstGeom prst="rect">
            <a:avLst/>
          </a:prstGeom>
        </p:spPr>
      </p:pic>
      <p:pic>
        <p:nvPicPr>
          <p:cNvPr id="1028" name="Picture 4" descr="Преступление и наказание» кратко по частям за 10 минут - 18 отзывов - Читай  Быстро">
            <a:extLst>
              <a:ext uri="{FF2B5EF4-FFF2-40B4-BE49-F238E27FC236}">
                <a16:creationId xmlns:a16="http://schemas.microsoft.com/office/drawing/2014/main" id="{F7F4CE94-46CA-4D98-B066-DDC0E584E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75" y="5423655"/>
            <a:ext cx="2734770" cy="4133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417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53247-5A90-4270-9E68-055B9456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24100"/>
            <a:ext cx="8284629" cy="78013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5926" y="1131466"/>
            <a:ext cx="16860234" cy="7151040"/>
            <a:chOff x="0" y="-5958938"/>
            <a:chExt cx="22480310" cy="9534721"/>
          </a:xfrm>
        </p:grpSpPr>
        <p:sp>
          <p:nvSpPr>
            <p:cNvPr id="3" name="TextBox 3"/>
            <p:cNvSpPr txBox="1"/>
            <p:nvPr/>
          </p:nvSpPr>
          <p:spPr>
            <a:xfrm>
              <a:off x="7557698" y="-5958938"/>
              <a:ext cx="14922612" cy="15901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49"/>
                </a:lnSpc>
                <a:spcBef>
                  <a:spcPct val="0"/>
                </a:spcBef>
              </a:pPr>
              <a:r>
                <a:rPr lang="ru-RU" sz="8499" dirty="0">
                  <a:solidFill>
                    <a:srgbClr val="484D45"/>
                  </a:solidFill>
                  <a:latin typeface="Arial" panose="020B0604020202020204" pitchFamily="34" charset="0"/>
                </a:rPr>
                <a:t>Ответ на вопрос №11</a:t>
              </a:r>
              <a:endParaRPr lang="en-US" sz="84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23806"/>
              <a:ext cx="10182511" cy="35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7"/>
                </a:lnSpc>
              </a:pPr>
              <a:endParaRPr lang="en-US" sz="1674" spc="33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60037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2"/>
              </a:lnSpc>
              <a:spcBef>
                <a:spcPct val="0"/>
              </a:spcBef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en-US" sz="1875" u="none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161841" y="-192292"/>
            <a:ext cx="6196611" cy="64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8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14650" y="3397948"/>
            <a:ext cx="2278015" cy="1502933"/>
            <a:chOff x="0" y="156845"/>
            <a:chExt cx="9693681" cy="3228186"/>
          </a:xfrm>
        </p:grpSpPr>
        <p:sp>
          <p:nvSpPr>
            <p:cNvPr id="4" name="TextBox 4"/>
            <p:cNvSpPr txBox="1"/>
            <p:nvPr/>
          </p:nvSpPr>
          <p:spPr>
            <a:xfrm>
              <a:off x="0" y="156845"/>
              <a:ext cx="9693681" cy="2313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59"/>
                </a:lnSpc>
                <a:spcBef>
                  <a:spcPct val="0"/>
                </a:spcBef>
              </a:pPr>
              <a:endParaRPr lang="en-US" sz="75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80930"/>
              <a:ext cx="9693681" cy="304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4"/>
                </a:lnSpc>
              </a:pPr>
              <a:endParaRPr lang="en-US" sz="1449" spc="28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4800" y="3357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661086" y="9541743"/>
            <a:ext cx="717811" cy="45719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59DA12A-804A-4EF5-B956-9C10E60190FA}"/>
              </a:ext>
            </a:extLst>
          </p:cNvPr>
          <p:cNvSpPr txBox="1"/>
          <p:nvPr/>
        </p:nvSpPr>
        <p:spPr>
          <a:xfrm>
            <a:off x="3733800" y="480149"/>
            <a:ext cx="11582400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 на вопрос №11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30200" y="2324100"/>
            <a:ext cx="5799904" cy="81830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0DE106-CD37-4FD0-AD04-DAD2A12DAAA0}"/>
              </a:ext>
            </a:extLst>
          </p:cNvPr>
          <p:cNvSpPr txBox="1"/>
          <p:nvPr/>
        </p:nvSpPr>
        <p:spPr>
          <a:xfrm>
            <a:off x="304800" y="1750504"/>
            <a:ext cx="14255152" cy="851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 замысле романа </a:t>
            </a:r>
            <a:r>
              <a:rPr lang="ru-RU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«Пьяненькие»</a:t>
            </a:r>
            <a:r>
              <a:rPr lang="ru-RU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8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B0FDCE-E521-4E54-ACF0-D54289E9E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243812"/>
            <a:ext cx="8458200" cy="634365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F7957829-4FA8-4DCD-97E9-D32786078B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179187" y="-82923"/>
            <a:ext cx="5907997" cy="6961742"/>
          </a:xfrm>
          <a:prstGeom prst="rect">
            <a:avLst/>
          </a:prstGeom>
        </p:spPr>
      </p:pic>
      <p:sp>
        <p:nvSpPr>
          <p:cNvPr id="12" name="Прямоугольник: загнутый угол 11">
            <a:extLst>
              <a:ext uri="{FF2B5EF4-FFF2-40B4-BE49-F238E27FC236}">
                <a16:creationId xmlns:a16="http://schemas.microsoft.com/office/drawing/2014/main" id="{7B131D95-3177-4661-AF74-57A72DA54D48}"/>
              </a:ext>
            </a:extLst>
          </p:cNvPr>
          <p:cNvSpPr/>
          <p:nvPr/>
        </p:nvSpPr>
        <p:spPr>
          <a:xfrm>
            <a:off x="14992715" y="568692"/>
            <a:ext cx="2990485" cy="1205765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</a:t>
            </a:r>
          </a:p>
        </p:txBody>
      </p:sp>
    </p:spTree>
    <p:extLst>
      <p:ext uri="{BB962C8B-B14F-4D97-AF65-F5344CB8AC3E}">
        <p14:creationId xmlns:p14="http://schemas.microsoft.com/office/powerpoint/2010/main" val="87963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28700" y="1057275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7AF69B-EB26-497F-BE98-6121E876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019300"/>
            <a:ext cx="8443692" cy="795597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A52C8E73-9B31-46F4-8C26-06F6B2C24749}"/>
              </a:ext>
            </a:extLst>
          </p:cNvPr>
          <p:cNvSpPr txBox="1"/>
          <p:nvPr/>
        </p:nvSpPr>
        <p:spPr>
          <a:xfrm>
            <a:off x="6096000" y="17145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№12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202AA8-81E9-4F83-92A9-73E9AEEDB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0" y="-16329"/>
            <a:ext cx="6200169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7800" y="3380236"/>
            <a:ext cx="6925099" cy="68817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8426" y="96393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B2AAE210-C585-4CAF-B538-8BE9C53174F0}"/>
              </a:ext>
            </a:extLst>
          </p:cNvPr>
          <p:cNvSpPr txBox="1"/>
          <p:nvPr/>
        </p:nvSpPr>
        <p:spPr>
          <a:xfrm>
            <a:off x="6324600" y="4953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№12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9EB7A-B34D-47A3-B476-9DFF3ACFB4F6}"/>
              </a:ext>
            </a:extLst>
          </p:cNvPr>
          <p:cNvSpPr txBox="1"/>
          <p:nvPr/>
        </p:nvSpPr>
        <p:spPr>
          <a:xfrm>
            <a:off x="3051988" y="1727200"/>
            <a:ext cx="13815369" cy="537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Поставьте недостающее слово в следующее высказывание Мармеладова («Преступление и наказание»):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Бедность</a:t>
            </a:r>
            <a:r>
              <a:rPr lang="ru-RU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не порок, это истина. Знаю я, что и пьянство не добродетель, и это тем паче.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 ____, милостивый государь, _____ — порок-с. </a:t>
            </a:r>
            <a:endParaRPr lang="ru-RU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3A0DC8-5A81-464B-985E-0CEBDA0EA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44954">
            <a:off x="663988" y="1293"/>
            <a:ext cx="3468925" cy="5828281"/>
          </a:xfrm>
          <a:prstGeom prst="rect">
            <a:avLst/>
          </a:prstGeom>
        </p:spPr>
      </p:pic>
      <p:pic>
        <p:nvPicPr>
          <p:cNvPr id="3076" name="Picture 4" descr="Семья Мармеладовых в романе «Преступление и наказание» (Ф. М. Достоевский)">
            <a:extLst>
              <a:ext uri="{FF2B5EF4-FFF2-40B4-BE49-F238E27FC236}">
                <a16:creationId xmlns:a16="http://schemas.microsoft.com/office/drawing/2014/main" id="{C31CCB4F-B045-484C-AE3E-C79418359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13" y="7235943"/>
            <a:ext cx="4796906" cy="27062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20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53247-5A90-4270-9E68-055B9456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24100"/>
            <a:ext cx="8284629" cy="78013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5926" y="1131466"/>
            <a:ext cx="16860234" cy="7151040"/>
            <a:chOff x="0" y="-5958938"/>
            <a:chExt cx="22480310" cy="9534721"/>
          </a:xfrm>
        </p:grpSpPr>
        <p:sp>
          <p:nvSpPr>
            <p:cNvPr id="3" name="TextBox 3"/>
            <p:cNvSpPr txBox="1"/>
            <p:nvPr/>
          </p:nvSpPr>
          <p:spPr>
            <a:xfrm>
              <a:off x="7252898" y="-5958938"/>
              <a:ext cx="15227412" cy="15901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49"/>
                </a:lnSpc>
                <a:spcBef>
                  <a:spcPct val="0"/>
                </a:spcBef>
              </a:pPr>
              <a:r>
                <a:rPr lang="ru-RU" sz="8499" dirty="0">
                  <a:solidFill>
                    <a:srgbClr val="484D45"/>
                  </a:solidFill>
                  <a:latin typeface="Arial" panose="020B0604020202020204" pitchFamily="34" charset="0"/>
                </a:rPr>
                <a:t>Ответ на вопрос №12</a:t>
              </a:r>
              <a:endParaRPr lang="en-US" sz="84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23806"/>
              <a:ext cx="10182511" cy="35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7"/>
                </a:lnSpc>
              </a:pPr>
              <a:endParaRPr lang="en-US" sz="1674" spc="33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60037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2"/>
              </a:lnSpc>
              <a:spcBef>
                <a:spcPct val="0"/>
              </a:spcBef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875" u="none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875" u="none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161841" y="-192292"/>
            <a:ext cx="6196611" cy="64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5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14650" y="3397948"/>
            <a:ext cx="2278015" cy="1502933"/>
            <a:chOff x="0" y="156845"/>
            <a:chExt cx="9693681" cy="3228186"/>
          </a:xfrm>
        </p:grpSpPr>
        <p:sp>
          <p:nvSpPr>
            <p:cNvPr id="4" name="TextBox 4"/>
            <p:cNvSpPr txBox="1"/>
            <p:nvPr/>
          </p:nvSpPr>
          <p:spPr>
            <a:xfrm>
              <a:off x="0" y="156845"/>
              <a:ext cx="9693681" cy="2313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59"/>
                </a:lnSpc>
                <a:spcBef>
                  <a:spcPct val="0"/>
                </a:spcBef>
              </a:pPr>
              <a:endParaRPr lang="en-US" sz="75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80930"/>
              <a:ext cx="9693681" cy="304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4"/>
                </a:lnSpc>
              </a:pPr>
              <a:endParaRPr lang="en-US" sz="1449" spc="28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4800" y="3357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661086" y="9541743"/>
            <a:ext cx="717811" cy="45719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59DA12A-804A-4EF5-B956-9C10E60190FA}"/>
              </a:ext>
            </a:extLst>
          </p:cNvPr>
          <p:cNvSpPr txBox="1"/>
          <p:nvPr/>
        </p:nvSpPr>
        <p:spPr>
          <a:xfrm>
            <a:off x="3733800" y="480149"/>
            <a:ext cx="11582400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 на вопрос №12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30200" y="2324100"/>
            <a:ext cx="5799904" cy="81830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0DE106-CD37-4FD0-AD04-DAD2A12DAAA0}"/>
              </a:ext>
            </a:extLst>
          </p:cNvPr>
          <p:cNvSpPr txBox="1"/>
          <p:nvPr/>
        </p:nvSpPr>
        <p:spPr>
          <a:xfrm>
            <a:off x="3505200" y="1939442"/>
            <a:ext cx="14255152" cy="851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Нищета</a:t>
            </a:r>
            <a:r>
              <a:rPr lang="ru-RU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8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F7957829-4FA8-4DCD-97E9-D32786078B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281030" y="190500"/>
            <a:ext cx="5907997" cy="69617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8D4299-E04B-4A16-BA94-9E9C2E758EEE}"/>
              </a:ext>
            </a:extLst>
          </p:cNvPr>
          <p:cNvSpPr txBox="1"/>
          <p:nvPr/>
        </p:nvSpPr>
        <p:spPr>
          <a:xfrm>
            <a:off x="287173" y="2977072"/>
            <a:ext cx="9411788" cy="3715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Бедность</a:t>
            </a:r>
            <a:r>
              <a:rPr kumimoji="0" lang="ru-RU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не порок, это истина. Знаю я, что и пьянство не добродетель, и это тем паче.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нищета, </a:t>
            </a:r>
            <a:r>
              <a:rPr kumimoji="0" lang="ru-RU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милостивый государь, 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нищета — </a:t>
            </a:r>
            <a:r>
              <a:rPr kumimoji="0" lang="ru-RU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порок-с</a:t>
            </a:r>
            <a:r>
              <a:rPr kumimoji="0" lang="ru-RU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kumimoji="0" lang="ru-RU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Мармеладов в романе &amp;quot;Преступление и наказание&amp;quot;. Образ Мармеладова -  Достоевский Ф.М.">
            <a:extLst>
              <a:ext uri="{FF2B5EF4-FFF2-40B4-BE49-F238E27FC236}">
                <a16:creationId xmlns:a16="http://schemas.microsoft.com/office/drawing/2014/main" id="{C94CA6BE-6D5E-4A6D-86B7-E5E06A9FC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337">
            <a:off x="9325695" y="4203312"/>
            <a:ext cx="7409009" cy="48910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загнутый угол 12">
            <a:extLst>
              <a:ext uri="{FF2B5EF4-FFF2-40B4-BE49-F238E27FC236}">
                <a16:creationId xmlns:a16="http://schemas.microsoft.com/office/drawing/2014/main" id="{5CE7C17E-1AD9-469E-8B02-6755AB211288}"/>
              </a:ext>
            </a:extLst>
          </p:cNvPr>
          <p:cNvSpPr/>
          <p:nvPr/>
        </p:nvSpPr>
        <p:spPr>
          <a:xfrm>
            <a:off x="14992715" y="568692"/>
            <a:ext cx="2990485" cy="1205765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</a:t>
            </a:r>
          </a:p>
        </p:txBody>
      </p:sp>
    </p:spTree>
    <p:extLst>
      <p:ext uri="{BB962C8B-B14F-4D97-AF65-F5344CB8AC3E}">
        <p14:creationId xmlns:p14="http://schemas.microsoft.com/office/powerpoint/2010/main" val="137689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18977" y="2103923"/>
            <a:ext cx="5799904" cy="818307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3506821"/>
            <a:ext cx="7270261" cy="2421139"/>
            <a:chOff x="0" y="156845"/>
            <a:chExt cx="9693681" cy="3228186"/>
          </a:xfrm>
        </p:grpSpPr>
        <p:sp>
          <p:nvSpPr>
            <p:cNvPr id="4" name="TextBox 4"/>
            <p:cNvSpPr txBox="1"/>
            <p:nvPr/>
          </p:nvSpPr>
          <p:spPr>
            <a:xfrm>
              <a:off x="0" y="156845"/>
              <a:ext cx="9693681" cy="1471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59"/>
                </a:lnSpc>
                <a:spcBef>
                  <a:spcPct val="0"/>
                </a:spcBef>
              </a:pPr>
              <a:endParaRPr lang="en-US" sz="75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80930"/>
              <a:ext cx="9693681" cy="304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4"/>
                </a:lnSpc>
              </a:pPr>
              <a:endParaRPr lang="en-US" sz="1449" spc="28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0287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en-US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028700" y="9229760"/>
            <a:ext cx="717811" cy="28540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59DA12A-804A-4EF5-B956-9C10E60190FA}"/>
              </a:ext>
            </a:extLst>
          </p:cNvPr>
          <p:cNvSpPr txBox="1"/>
          <p:nvPr/>
        </p:nvSpPr>
        <p:spPr>
          <a:xfrm>
            <a:off x="3810000" y="621333"/>
            <a:ext cx="11506200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Ответ на вопрос №1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4AF3AA-6F51-460C-B376-6DFFB0E0B83E}"/>
              </a:ext>
            </a:extLst>
          </p:cNvPr>
          <p:cNvSpPr txBox="1"/>
          <p:nvPr/>
        </p:nvSpPr>
        <p:spPr>
          <a:xfrm>
            <a:off x="711959" y="1954302"/>
            <a:ext cx="365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Евангелие.</a:t>
            </a:r>
          </a:p>
          <a:p>
            <a:pPr marL="342900" indent="-342900">
              <a:buAutoNum type="arabicPeriod"/>
            </a:pPr>
            <a:endParaRPr lang="ru-RU" sz="4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ru-RU" sz="40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ru-RU" sz="4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ru-RU" sz="40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ru-RU" sz="40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23FD3C-D877-4DD4-B5C9-BED7B021E209}"/>
              </a:ext>
            </a:extLst>
          </p:cNvPr>
          <p:cNvSpPr txBox="1"/>
          <p:nvPr/>
        </p:nvSpPr>
        <p:spPr>
          <a:xfrm>
            <a:off x="4635527" y="1954302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2. По Пути в Омский острог, т.к. был приговорен к 4 годам каторги по делу петрашевцев. 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8512DE-A6DE-4C7C-9124-1E233B79A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4" y="2838097"/>
            <a:ext cx="4313217" cy="6284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D81EA35-6D0A-4F65-A84C-1B9979FB7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90" y="4184518"/>
            <a:ext cx="6518996" cy="48892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FA1C69-ED30-419D-873D-66CE80A43F6A}"/>
              </a:ext>
            </a:extLst>
          </p:cNvPr>
          <p:cNvSpPr txBox="1"/>
          <p:nvPr/>
        </p:nvSpPr>
        <p:spPr>
          <a:xfrm>
            <a:off x="10385475" y="9585907"/>
            <a:ext cx="4702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Памятник Достоевскому в Тобольске</a:t>
            </a:r>
          </a:p>
        </p:txBody>
      </p:sp>
      <p:sp>
        <p:nvSpPr>
          <p:cNvPr id="8" name="Прямоугольник: загнутый угол 7">
            <a:extLst>
              <a:ext uri="{FF2B5EF4-FFF2-40B4-BE49-F238E27FC236}">
                <a16:creationId xmlns:a16="http://schemas.microsoft.com/office/drawing/2014/main" id="{BD4AC273-DC81-4648-897A-50C6483F8D3C}"/>
              </a:ext>
            </a:extLst>
          </p:cNvPr>
          <p:cNvSpPr/>
          <p:nvPr/>
        </p:nvSpPr>
        <p:spPr>
          <a:xfrm>
            <a:off x="14471469" y="480998"/>
            <a:ext cx="2990485" cy="1205765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1+1=2 балла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28700" y="1057275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7AF69B-EB26-497F-BE98-6121E876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019300"/>
            <a:ext cx="8443692" cy="795597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A52C8E73-9B31-46F4-8C26-06F6B2C24749}"/>
              </a:ext>
            </a:extLst>
          </p:cNvPr>
          <p:cNvSpPr txBox="1"/>
          <p:nvPr/>
        </p:nvSpPr>
        <p:spPr>
          <a:xfrm>
            <a:off x="6096000" y="17145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№13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202AA8-81E9-4F83-92A9-73E9AEEDB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0" y="-16329"/>
            <a:ext cx="6200169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7800" y="3380236"/>
            <a:ext cx="6925099" cy="68817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8426" y="96393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B2AAE210-C585-4CAF-B538-8BE9C53174F0}"/>
              </a:ext>
            </a:extLst>
          </p:cNvPr>
          <p:cNvSpPr txBox="1"/>
          <p:nvPr/>
        </p:nvSpPr>
        <p:spPr>
          <a:xfrm>
            <a:off x="6324600" y="4953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№13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9EB7A-B34D-47A3-B476-9DFF3ACFB4F6}"/>
              </a:ext>
            </a:extLst>
          </p:cNvPr>
          <p:cNvSpPr txBox="1"/>
          <p:nvPr/>
        </p:nvSpPr>
        <p:spPr>
          <a:xfrm>
            <a:off x="2802161" y="2329172"/>
            <a:ext cx="13815369" cy="3651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Каким французским романом восхищался Ф.М. Достоевский</a:t>
            </a:r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по причине того, что главный герой после совершенного им преступления и побега с каторги, смог изменить свою жизнь и нравственно очиститься?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3A0DC8-5A81-464B-985E-0CEBDA0EA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44954">
            <a:off x="663988" y="1293"/>
            <a:ext cx="3468925" cy="5828281"/>
          </a:xfrm>
          <a:prstGeom prst="rect">
            <a:avLst/>
          </a:prstGeom>
        </p:spPr>
      </p:pic>
      <p:pic>
        <p:nvPicPr>
          <p:cNvPr id="5122" name="Picture 2" descr="Иллюстрации Габриэля Пачеко (Габриэль Пачеко. Иллюстрация к роману Виктора  Гюго «Отверженные») — Литература — OpenSpace.ru">
            <a:extLst>
              <a:ext uri="{FF2B5EF4-FFF2-40B4-BE49-F238E27FC236}">
                <a16:creationId xmlns:a16="http://schemas.microsoft.com/office/drawing/2014/main" id="{92942AC2-5C75-4FF1-B318-BE339CACF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157651"/>
            <a:ext cx="36195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87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53247-5A90-4270-9E68-055B9456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24100"/>
            <a:ext cx="8284629" cy="78013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5926" y="1131466"/>
            <a:ext cx="16860234" cy="7151040"/>
            <a:chOff x="0" y="-5958938"/>
            <a:chExt cx="22480310" cy="9534721"/>
          </a:xfrm>
        </p:grpSpPr>
        <p:sp>
          <p:nvSpPr>
            <p:cNvPr id="3" name="TextBox 3"/>
            <p:cNvSpPr txBox="1"/>
            <p:nvPr/>
          </p:nvSpPr>
          <p:spPr>
            <a:xfrm>
              <a:off x="7659298" y="-5958938"/>
              <a:ext cx="14821012" cy="15901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49"/>
                </a:lnSpc>
                <a:spcBef>
                  <a:spcPct val="0"/>
                </a:spcBef>
              </a:pPr>
              <a:r>
                <a:rPr lang="ru-RU" sz="8499" dirty="0">
                  <a:solidFill>
                    <a:srgbClr val="484D45"/>
                  </a:solidFill>
                  <a:latin typeface="Arial" panose="020B0604020202020204" pitchFamily="34" charset="0"/>
                </a:rPr>
                <a:t>Ответ на вопрос №13</a:t>
              </a:r>
              <a:endParaRPr lang="en-US" sz="84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23806"/>
              <a:ext cx="10182511" cy="35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7"/>
                </a:lnSpc>
              </a:pPr>
              <a:endParaRPr lang="en-US" sz="1674" spc="33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60037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2"/>
              </a:lnSpc>
              <a:spcBef>
                <a:spcPct val="0"/>
              </a:spcBef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lang="en-US" sz="1875" u="none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161841" y="-192292"/>
            <a:ext cx="6196611" cy="64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3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14650" y="3397948"/>
            <a:ext cx="2278015" cy="1502933"/>
            <a:chOff x="0" y="156845"/>
            <a:chExt cx="9693681" cy="3228186"/>
          </a:xfrm>
        </p:grpSpPr>
        <p:sp>
          <p:nvSpPr>
            <p:cNvPr id="4" name="TextBox 4"/>
            <p:cNvSpPr txBox="1"/>
            <p:nvPr/>
          </p:nvSpPr>
          <p:spPr>
            <a:xfrm>
              <a:off x="0" y="156845"/>
              <a:ext cx="9693681" cy="2313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59"/>
                </a:lnSpc>
                <a:spcBef>
                  <a:spcPct val="0"/>
                </a:spcBef>
              </a:pPr>
              <a:endParaRPr lang="en-US" sz="75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80930"/>
              <a:ext cx="9693681" cy="304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4"/>
                </a:lnSpc>
              </a:pPr>
              <a:endParaRPr lang="en-US" sz="1449" spc="28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4800" y="3357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661086" y="9541743"/>
            <a:ext cx="717811" cy="45719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59DA12A-804A-4EF5-B956-9C10E60190FA}"/>
              </a:ext>
            </a:extLst>
          </p:cNvPr>
          <p:cNvSpPr txBox="1"/>
          <p:nvPr/>
        </p:nvSpPr>
        <p:spPr>
          <a:xfrm>
            <a:off x="3886200" y="480149"/>
            <a:ext cx="11430000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 на вопрос №13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30200" y="2324100"/>
            <a:ext cx="5799904" cy="818307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F7957829-4FA8-4DCD-97E9-D32786078B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00200" y="890587"/>
            <a:ext cx="5907997" cy="69617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400FBB-054A-435F-8073-6A84BDB5CFEC}"/>
              </a:ext>
            </a:extLst>
          </p:cNvPr>
          <p:cNvSpPr txBox="1"/>
          <p:nvPr/>
        </p:nvSpPr>
        <p:spPr>
          <a:xfrm>
            <a:off x="1600200" y="2153500"/>
            <a:ext cx="9411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«Отверженные» В</a:t>
            </a:r>
            <a:r>
              <a:rPr lang="ru-RU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иктора </a:t>
            </a:r>
            <a:r>
              <a:rPr lang="ru-RU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Гюго</a:t>
            </a:r>
            <a:endParaRPr lang="ru-RU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6029AE9-7A8C-45EC-A108-E7FEADA3E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8" y="3086100"/>
            <a:ext cx="7620000" cy="5514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Отверженные (фильм, 2012) — Википедия">
            <a:extLst>
              <a:ext uri="{FF2B5EF4-FFF2-40B4-BE49-F238E27FC236}">
                <a16:creationId xmlns:a16="http://schemas.microsoft.com/office/drawing/2014/main" id="{058035AF-6EC4-448D-8F86-171814C6A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708" y="3007244"/>
            <a:ext cx="3930092" cy="5593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загнутый угол 12">
            <a:extLst>
              <a:ext uri="{FF2B5EF4-FFF2-40B4-BE49-F238E27FC236}">
                <a16:creationId xmlns:a16="http://schemas.microsoft.com/office/drawing/2014/main" id="{D2F05B64-B494-4555-B7AC-798C9CC3676C}"/>
              </a:ext>
            </a:extLst>
          </p:cNvPr>
          <p:cNvSpPr/>
          <p:nvPr/>
        </p:nvSpPr>
        <p:spPr>
          <a:xfrm>
            <a:off x="14992715" y="568692"/>
            <a:ext cx="2990485" cy="1205765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</a:t>
            </a:r>
          </a:p>
        </p:txBody>
      </p:sp>
    </p:spTree>
    <p:extLst>
      <p:ext uri="{BB962C8B-B14F-4D97-AF65-F5344CB8AC3E}">
        <p14:creationId xmlns:p14="http://schemas.microsoft.com/office/powerpoint/2010/main" val="233234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28700" y="1057275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7AF69B-EB26-497F-BE98-6121E876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019300"/>
            <a:ext cx="8443692" cy="795597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A52C8E73-9B31-46F4-8C26-06F6B2C24749}"/>
              </a:ext>
            </a:extLst>
          </p:cNvPr>
          <p:cNvSpPr txBox="1"/>
          <p:nvPr/>
        </p:nvSpPr>
        <p:spPr>
          <a:xfrm>
            <a:off x="6096000" y="17145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№14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202AA8-81E9-4F83-92A9-73E9AEEDB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0" y="-16329"/>
            <a:ext cx="6200169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7800" y="3380236"/>
            <a:ext cx="6925099" cy="68817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8426" y="96393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B2AAE210-C585-4CAF-B538-8BE9C53174F0}"/>
              </a:ext>
            </a:extLst>
          </p:cNvPr>
          <p:cNvSpPr txBox="1"/>
          <p:nvPr/>
        </p:nvSpPr>
        <p:spPr>
          <a:xfrm>
            <a:off x="6361556" y="277203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№14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9EB7A-B34D-47A3-B476-9DFF3ACFB4F6}"/>
              </a:ext>
            </a:extLst>
          </p:cNvPr>
          <p:cNvSpPr txBox="1"/>
          <p:nvPr/>
        </p:nvSpPr>
        <p:spPr>
          <a:xfrm>
            <a:off x="228600" y="1399955"/>
            <a:ext cx="18695223" cy="1505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 видите актеров, сыгравших в фильмах по произведениям Ф.М. Достоевского.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Назовите, кого сыграл каждый из них. </a:t>
            </a:r>
            <a:endParaRPr lang="ru-RU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3A0DC8-5A81-464B-985E-0CEBDA0EA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44954">
            <a:off x="663988" y="1293"/>
            <a:ext cx="3468925" cy="58282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0DBD47-597B-46BD-A5A1-DAAF74DFD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83" y="3062188"/>
            <a:ext cx="5353861" cy="3661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F0D3EB-BFDB-4148-8AA0-B5A608A02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750" y="3076116"/>
            <a:ext cx="4942087" cy="3647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123088-8A43-49FB-93B9-051333776E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4644" y="3210442"/>
            <a:ext cx="3557801" cy="3529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E698D6-6CE4-4ABE-A71E-C218AF9254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501" y="6915866"/>
            <a:ext cx="5103726" cy="2858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76DBAD-176C-48BF-B505-65882E9E4A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854" y="6746707"/>
            <a:ext cx="6018126" cy="3415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4715BC-8D7A-44D3-BD28-F4A3147293B3}"/>
              </a:ext>
            </a:extLst>
          </p:cNvPr>
          <p:cNvSpPr txBox="1"/>
          <p:nvPr/>
        </p:nvSpPr>
        <p:spPr>
          <a:xfrm>
            <a:off x="1303180" y="592063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A21FF3-80AE-44AC-867A-A3475A86C71C}"/>
              </a:ext>
            </a:extLst>
          </p:cNvPr>
          <p:cNvSpPr txBox="1"/>
          <p:nvPr/>
        </p:nvSpPr>
        <p:spPr>
          <a:xfrm>
            <a:off x="6987029" y="592063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28FF86-3BB6-41FD-9989-0C727E938105}"/>
              </a:ext>
            </a:extLst>
          </p:cNvPr>
          <p:cNvSpPr txBox="1"/>
          <p:nvPr/>
        </p:nvSpPr>
        <p:spPr>
          <a:xfrm>
            <a:off x="13536815" y="592916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1828B1-8544-460D-AE65-2C0517F974DB}"/>
              </a:ext>
            </a:extLst>
          </p:cNvPr>
          <p:cNvSpPr txBox="1"/>
          <p:nvPr/>
        </p:nvSpPr>
        <p:spPr>
          <a:xfrm>
            <a:off x="2614749" y="9054525"/>
            <a:ext cx="666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0D6745-608D-4AFF-8F51-90A57E614FCB}"/>
              </a:ext>
            </a:extLst>
          </p:cNvPr>
          <p:cNvSpPr txBox="1"/>
          <p:nvPr/>
        </p:nvSpPr>
        <p:spPr>
          <a:xfrm>
            <a:off x="10143042" y="934691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B753F7-01FD-486C-B053-1F8EDF32B7EC}"/>
              </a:ext>
            </a:extLst>
          </p:cNvPr>
          <p:cNvSpPr txBox="1"/>
          <p:nvPr/>
        </p:nvSpPr>
        <p:spPr>
          <a:xfrm>
            <a:off x="13331470" y="929961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83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53247-5A90-4270-9E68-055B9456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24100"/>
            <a:ext cx="8284629" cy="78013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5926" y="1131466"/>
            <a:ext cx="16860234" cy="7151040"/>
            <a:chOff x="0" y="-5958938"/>
            <a:chExt cx="22480310" cy="9534721"/>
          </a:xfrm>
        </p:grpSpPr>
        <p:sp>
          <p:nvSpPr>
            <p:cNvPr id="3" name="TextBox 3"/>
            <p:cNvSpPr txBox="1"/>
            <p:nvPr/>
          </p:nvSpPr>
          <p:spPr>
            <a:xfrm>
              <a:off x="7862498" y="-5958938"/>
              <a:ext cx="14617812" cy="15901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49"/>
                </a:lnSpc>
                <a:spcBef>
                  <a:spcPct val="0"/>
                </a:spcBef>
              </a:pPr>
              <a:r>
                <a:rPr lang="ru-RU" sz="8499" dirty="0">
                  <a:solidFill>
                    <a:srgbClr val="484D45"/>
                  </a:solidFill>
                  <a:latin typeface="Arial" panose="020B0604020202020204" pitchFamily="34" charset="0"/>
                </a:rPr>
                <a:t>Ответ на вопрос №14</a:t>
              </a:r>
              <a:endParaRPr lang="en-US" sz="84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23806"/>
              <a:ext cx="10182511" cy="35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7"/>
                </a:lnSpc>
              </a:pPr>
              <a:endParaRPr lang="en-US" sz="1674" spc="33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60037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2"/>
              </a:lnSpc>
              <a:spcBef>
                <a:spcPct val="0"/>
              </a:spcBef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endParaRPr lang="en-US" sz="1875" u="none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161841" y="-192292"/>
            <a:ext cx="6196611" cy="64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1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FF14E007-735A-446B-B929-432CB76F6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53356" y="2229604"/>
            <a:ext cx="5799904" cy="81830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8426" y="96393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9EB7A-B34D-47A3-B476-9DFF3ACFB4F6}"/>
              </a:ext>
            </a:extLst>
          </p:cNvPr>
          <p:cNvSpPr txBox="1"/>
          <p:nvPr/>
        </p:nvSpPr>
        <p:spPr>
          <a:xfrm>
            <a:off x="308513" y="1575431"/>
            <a:ext cx="17670973" cy="1505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 видите актеров, сыгравших в фильмах по произведениям Ф.М. Достоевского.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Назовите, кого сыграл каждый из них. </a:t>
            </a:r>
            <a:endParaRPr lang="ru-RU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3A0DC8-5A81-464B-985E-0CEBDA0EA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44954">
            <a:off x="663988" y="1293"/>
            <a:ext cx="3468925" cy="58282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0DBD47-597B-46BD-A5A1-DAAF74DFD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83" y="3062188"/>
            <a:ext cx="5353861" cy="3661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F0D3EB-BFDB-4148-8AA0-B5A608A02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775" y="3153906"/>
            <a:ext cx="4942087" cy="3647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123088-8A43-49FB-93B9-051333776E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382" y="3054081"/>
            <a:ext cx="3375057" cy="3348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E698D6-6CE4-4ABE-A71E-C218AF9254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644" y="7126362"/>
            <a:ext cx="5103726" cy="2858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76DBAD-176C-48BF-B505-65882E9E4A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476" y="6947891"/>
            <a:ext cx="6018126" cy="3415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4715BC-8D7A-44D3-BD28-F4A3147293B3}"/>
              </a:ext>
            </a:extLst>
          </p:cNvPr>
          <p:cNvSpPr txBox="1"/>
          <p:nvPr/>
        </p:nvSpPr>
        <p:spPr>
          <a:xfrm>
            <a:off x="1303180" y="592063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A21FF3-80AE-44AC-867A-A3475A86C71C}"/>
              </a:ext>
            </a:extLst>
          </p:cNvPr>
          <p:cNvSpPr txBox="1"/>
          <p:nvPr/>
        </p:nvSpPr>
        <p:spPr>
          <a:xfrm>
            <a:off x="6938069" y="557000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28FF86-3BB6-41FD-9989-0C727E938105}"/>
              </a:ext>
            </a:extLst>
          </p:cNvPr>
          <p:cNvSpPr txBox="1"/>
          <p:nvPr/>
        </p:nvSpPr>
        <p:spPr>
          <a:xfrm>
            <a:off x="13513199" y="5539667"/>
            <a:ext cx="34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1828B1-8544-460D-AE65-2C0517F974DB}"/>
              </a:ext>
            </a:extLst>
          </p:cNvPr>
          <p:cNvSpPr txBox="1"/>
          <p:nvPr/>
        </p:nvSpPr>
        <p:spPr>
          <a:xfrm>
            <a:off x="3257020" y="9153254"/>
            <a:ext cx="666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0D6745-608D-4AFF-8F51-90A57E614FCB}"/>
              </a:ext>
            </a:extLst>
          </p:cNvPr>
          <p:cNvSpPr txBox="1"/>
          <p:nvPr/>
        </p:nvSpPr>
        <p:spPr>
          <a:xfrm>
            <a:off x="11239900" y="7026567"/>
            <a:ext cx="525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B753F7-01FD-486C-B053-1F8EDF32B7EC}"/>
              </a:ext>
            </a:extLst>
          </p:cNvPr>
          <p:cNvSpPr txBox="1"/>
          <p:nvPr/>
        </p:nvSpPr>
        <p:spPr>
          <a:xfrm>
            <a:off x="13191022" y="922154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2EEAAF82-A132-484C-9420-ED8413737F95}"/>
              </a:ext>
            </a:extLst>
          </p:cNvPr>
          <p:cNvSpPr txBox="1"/>
          <p:nvPr/>
        </p:nvSpPr>
        <p:spPr>
          <a:xfrm>
            <a:off x="3059716" y="349937"/>
            <a:ext cx="11785980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 на вопрос №14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8C038C-F5B5-4AEE-98B8-4DD390C59B15}"/>
              </a:ext>
            </a:extLst>
          </p:cNvPr>
          <p:cNvSpPr txBox="1"/>
          <p:nvPr/>
        </p:nvSpPr>
        <p:spPr>
          <a:xfrm>
            <a:off x="119152" y="6624726"/>
            <a:ext cx="112282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Георгий Тараторкин – Родион Раскольников</a:t>
            </a:r>
          </a:p>
          <a:p>
            <a:pPr algn="just"/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(Преступление и наказание</a:t>
            </a:r>
            <a:r>
              <a:rPr lang="ru-RU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E18A58-57A0-4DB6-AA0D-86DEAF53EE2D}"/>
              </a:ext>
            </a:extLst>
          </p:cNvPr>
          <p:cNvSpPr txBox="1"/>
          <p:nvPr/>
        </p:nvSpPr>
        <p:spPr>
          <a:xfrm>
            <a:off x="6938069" y="6211130"/>
            <a:ext cx="4674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Юрий Яковлев – князь Мышкин (Идиот)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25430B-3FF7-41D9-A2A5-3F3B5FDAD013}"/>
              </a:ext>
            </a:extLst>
          </p:cNvPr>
          <p:cNvSpPr txBox="1"/>
          <p:nvPr/>
        </p:nvSpPr>
        <p:spPr>
          <a:xfrm>
            <a:off x="12299258" y="6270109"/>
            <a:ext cx="4015646" cy="70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Михаил Ульянов – Дмитрий Карамазов (Братья Карамазовы)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E7B5F7-784F-45E1-9646-5FA754AEFDB2}"/>
              </a:ext>
            </a:extLst>
          </p:cNvPr>
          <p:cNvSpPr txBox="1"/>
          <p:nvPr/>
        </p:nvSpPr>
        <p:spPr>
          <a:xfrm>
            <a:off x="2767113" y="9867871"/>
            <a:ext cx="10233212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Николай </a:t>
            </a:r>
            <a:r>
              <a:rPr lang="ru-RU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Бурляев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Алексей Иванович </a:t>
            </a:r>
            <a:r>
              <a:rPr lang="ru-RU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Ихарев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(Игрок)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99EED5-5464-4E66-A29D-5CEA9173874B}"/>
              </a:ext>
            </a:extLst>
          </p:cNvPr>
          <p:cNvSpPr txBox="1"/>
          <p:nvPr/>
        </p:nvSpPr>
        <p:spPr>
          <a:xfrm>
            <a:off x="8001477" y="6690447"/>
            <a:ext cx="457200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Максим Матвеев – Николай Ставрогин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(Бесы)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8238A7-8BDD-4316-9FAB-18C08FC4C05B}"/>
              </a:ext>
            </a:extLst>
          </p:cNvPr>
          <p:cNvSpPr txBox="1"/>
          <p:nvPr/>
        </p:nvSpPr>
        <p:spPr>
          <a:xfrm>
            <a:off x="13649791" y="9436470"/>
            <a:ext cx="402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Антон Шагин – Петр </a:t>
            </a:r>
            <a:r>
              <a:rPr lang="ru-RU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Верховенский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: загнутый угол 29">
            <a:extLst>
              <a:ext uri="{FF2B5EF4-FFF2-40B4-BE49-F238E27FC236}">
                <a16:creationId xmlns:a16="http://schemas.microsoft.com/office/drawing/2014/main" id="{71F38DCA-32BC-4008-8284-9BADAA35CDDE}"/>
              </a:ext>
            </a:extLst>
          </p:cNvPr>
          <p:cNvSpPr/>
          <p:nvPr/>
        </p:nvSpPr>
        <p:spPr>
          <a:xfrm>
            <a:off x="14097000" y="177976"/>
            <a:ext cx="3962401" cy="1424520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0.5+0.5+0.5+0.5+0.5+0.5= 3 балла</a:t>
            </a:r>
          </a:p>
        </p:txBody>
      </p:sp>
    </p:spTree>
    <p:extLst>
      <p:ext uri="{BB962C8B-B14F-4D97-AF65-F5344CB8AC3E}">
        <p14:creationId xmlns:p14="http://schemas.microsoft.com/office/powerpoint/2010/main" val="410342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28700" y="1057275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7AF69B-EB26-497F-BE98-6121E876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019300"/>
            <a:ext cx="8443692" cy="795597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A52C8E73-9B31-46F4-8C26-06F6B2C24749}"/>
              </a:ext>
            </a:extLst>
          </p:cNvPr>
          <p:cNvSpPr txBox="1"/>
          <p:nvPr/>
        </p:nvSpPr>
        <p:spPr>
          <a:xfrm>
            <a:off x="6096000" y="17145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№15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202AA8-81E9-4F83-92A9-73E9AEEDB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0" y="-16329"/>
            <a:ext cx="6200169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9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7800" y="3380236"/>
            <a:ext cx="6925099" cy="68817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7373600" y="94869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B2AAE210-C585-4CAF-B538-8BE9C53174F0}"/>
              </a:ext>
            </a:extLst>
          </p:cNvPr>
          <p:cNvSpPr txBox="1"/>
          <p:nvPr/>
        </p:nvSpPr>
        <p:spPr>
          <a:xfrm>
            <a:off x="6324600" y="4953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№15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9EB7A-B34D-47A3-B476-9DFF3ACFB4F6}"/>
              </a:ext>
            </a:extLst>
          </p:cNvPr>
          <p:cNvSpPr txBox="1"/>
          <p:nvPr/>
        </p:nvSpPr>
        <p:spPr>
          <a:xfrm>
            <a:off x="3352800" y="1946605"/>
            <a:ext cx="13815369" cy="581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Известно, что русский язык со времени Ф.М. Достоевского изменился, в том числе и в произношении отдельных слов.</a:t>
            </a:r>
          </a:p>
          <a:p>
            <a:pPr lvl="0" algn="ctr">
              <a:lnSpc>
                <a:spcPct val="115000"/>
              </a:lnSpc>
            </a:pPr>
            <a:endParaRPr lang="ru-RU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15000"/>
              </a:lnSpc>
            </a:pPr>
            <a:r>
              <a:rPr lang="ru-RU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Напишите, как во времена писателя звучало название романа «Униженные и оскорбленные».</a:t>
            </a:r>
          </a:p>
          <a:p>
            <a:pPr marL="318770"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3A0DC8-5A81-464B-985E-0CEBDA0EA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44954">
            <a:off x="663988" y="1293"/>
            <a:ext cx="3468925" cy="5828281"/>
          </a:xfrm>
          <a:prstGeom prst="rect">
            <a:avLst/>
          </a:prstGeom>
        </p:spPr>
      </p:pic>
      <p:pic>
        <p:nvPicPr>
          <p:cNvPr id="7170" name="Picture 2" descr="Книга &amp;quot;Униженные и оскорбленные&amp;quot; Достоевский Федор – купить книгу ISBN  978-5-389-02646-9 с быстрой доставкой в интернет-магазине OZON">
            <a:extLst>
              <a:ext uri="{FF2B5EF4-FFF2-40B4-BE49-F238E27FC236}">
                <a16:creationId xmlns:a16="http://schemas.microsoft.com/office/drawing/2014/main" id="{3764E942-5143-407A-B7BA-C3946B23A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5067300"/>
            <a:ext cx="3461505" cy="51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09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53247-5A90-4270-9E68-055B9456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38300"/>
            <a:ext cx="8446470" cy="79537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5926" y="1971256"/>
            <a:ext cx="16353158" cy="6311250"/>
            <a:chOff x="0" y="-4839218"/>
            <a:chExt cx="21804209" cy="8415001"/>
          </a:xfrm>
        </p:grpSpPr>
        <p:sp>
          <p:nvSpPr>
            <p:cNvPr id="3" name="TextBox 3"/>
            <p:cNvSpPr txBox="1"/>
            <p:nvPr/>
          </p:nvSpPr>
          <p:spPr>
            <a:xfrm>
              <a:off x="11621698" y="-4839218"/>
              <a:ext cx="10182511" cy="1642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349"/>
                </a:lnSpc>
                <a:spcBef>
                  <a:spcPct val="0"/>
                </a:spcBef>
              </a:pPr>
              <a:r>
                <a:rPr lang="ru-RU" sz="8499" dirty="0">
                  <a:solidFill>
                    <a:srgbClr val="484D45"/>
                  </a:solidFill>
                  <a:latin typeface="Arial" panose="020B0604020202020204" pitchFamily="34" charset="0"/>
                </a:rPr>
                <a:t>Вопрос №2</a:t>
              </a:r>
              <a:endParaRPr lang="en-US" sz="84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23806"/>
              <a:ext cx="10182511" cy="35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7"/>
                </a:lnSpc>
              </a:pPr>
              <a:endParaRPr lang="en-US" sz="1674" spc="33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60037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2"/>
              </a:lnSpc>
              <a:spcBef>
                <a:spcPct val="0"/>
              </a:spcBef>
            </a:pPr>
            <a:r>
              <a:rPr lang="en-US" sz="1875" u="none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1875" u="none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0" y="-1865510"/>
            <a:ext cx="6196611" cy="64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53247-5A90-4270-9E68-055B9456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24100"/>
            <a:ext cx="8284629" cy="78013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5926" y="1131466"/>
            <a:ext cx="16860234" cy="7151040"/>
            <a:chOff x="0" y="-5958938"/>
            <a:chExt cx="22480310" cy="9534721"/>
          </a:xfrm>
        </p:grpSpPr>
        <p:sp>
          <p:nvSpPr>
            <p:cNvPr id="3" name="TextBox 3"/>
            <p:cNvSpPr txBox="1"/>
            <p:nvPr/>
          </p:nvSpPr>
          <p:spPr>
            <a:xfrm>
              <a:off x="7354498" y="-5958938"/>
              <a:ext cx="15125812" cy="15901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49"/>
                </a:lnSpc>
                <a:spcBef>
                  <a:spcPct val="0"/>
                </a:spcBef>
              </a:pPr>
              <a:r>
                <a:rPr lang="ru-RU" sz="8499" dirty="0">
                  <a:solidFill>
                    <a:srgbClr val="484D45"/>
                  </a:solidFill>
                  <a:latin typeface="Arial" panose="020B0604020202020204" pitchFamily="34" charset="0"/>
                </a:rPr>
                <a:t>Ответ на вопрос №15</a:t>
              </a:r>
              <a:endParaRPr lang="en-US" sz="84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23806"/>
              <a:ext cx="10182511" cy="35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7"/>
                </a:lnSpc>
              </a:pPr>
              <a:endParaRPr lang="en-US" sz="1674" spc="33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60037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2"/>
              </a:lnSpc>
              <a:spcBef>
                <a:spcPct val="0"/>
              </a:spcBef>
            </a:pPr>
            <a:r>
              <a:rPr lang="ru-RU" sz="1875" u="none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875" u="none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161841" y="-192292"/>
            <a:ext cx="6196611" cy="64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6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14650" y="3397948"/>
            <a:ext cx="2278015" cy="1502933"/>
            <a:chOff x="0" y="156845"/>
            <a:chExt cx="9693681" cy="3228186"/>
          </a:xfrm>
        </p:grpSpPr>
        <p:sp>
          <p:nvSpPr>
            <p:cNvPr id="4" name="TextBox 4"/>
            <p:cNvSpPr txBox="1"/>
            <p:nvPr/>
          </p:nvSpPr>
          <p:spPr>
            <a:xfrm>
              <a:off x="0" y="156845"/>
              <a:ext cx="9693681" cy="2313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59"/>
                </a:lnSpc>
                <a:spcBef>
                  <a:spcPct val="0"/>
                </a:spcBef>
              </a:pPr>
              <a:endParaRPr lang="en-US" sz="75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80930"/>
              <a:ext cx="9693681" cy="304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4"/>
                </a:lnSpc>
              </a:pPr>
              <a:endParaRPr lang="en-US" sz="1449" spc="28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4800" y="3357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661086" y="9541743"/>
            <a:ext cx="717811" cy="45719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59DA12A-804A-4EF5-B956-9C10E60190FA}"/>
              </a:ext>
            </a:extLst>
          </p:cNvPr>
          <p:cNvSpPr txBox="1"/>
          <p:nvPr/>
        </p:nvSpPr>
        <p:spPr>
          <a:xfrm>
            <a:off x="3733800" y="480149"/>
            <a:ext cx="11582400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 на вопрос №15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30200" y="2324100"/>
            <a:ext cx="5799904" cy="818307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F7957829-4FA8-4DCD-97E9-D32786078B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00200" y="890587"/>
            <a:ext cx="5907997" cy="69617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400FBB-054A-435F-8073-6A84BDB5CFEC}"/>
              </a:ext>
            </a:extLst>
          </p:cNvPr>
          <p:cNvSpPr txBox="1"/>
          <p:nvPr/>
        </p:nvSpPr>
        <p:spPr>
          <a:xfrm>
            <a:off x="2492124" y="1955293"/>
            <a:ext cx="94117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Унижённые и оскорблённые.</a:t>
            </a:r>
            <a:r>
              <a:rPr lang="ru-RU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9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Книга: Униженные и оскорблённые. Автор: Достоевский Ф.М.. Купить книгу,  читать рецензии | ISBN 978-5-00108-734-2 | Azon">
            <a:extLst>
              <a:ext uri="{FF2B5EF4-FFF2-40B4-BE49-F238E27FC236}">
                <a16:creationId xmlns:a16="http://schemas.microsoft.com/office/drawing/2014/main" id="{96A91217-D9AE-422E-B29D-1C7BC999A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54799"/>
            <a:ext cx="10210979" cy="6807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загнутый угол 11">
            <a:extLst>
              <a:ext uri="{FF2B5EF4-FFF2-40B4-BE49-F238E27FC236}">
                <a16:creationId xmlns:a16="http://schemas.microsoft.com/office/drawing/2014/main" id="{B1D62524-EC0E-4474-A53B-43F0F7366865}"/>
              </a:ext>
            </a:extLst>
          </p:cNvPr>
          <p:cNvSpPr/>
          <p:nvPr/>
        </p:nvSpPr>
        <p:spPr>
          <a:xfrm>
            <a:off x="14992715" y="568692"/>
            <a:ext cx="2990485" cy="1205765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</a:t>
            </a:r>
          </a:p>
        </p:txBody>
      </p:sp>
    </p:spTree>
    <p:extLst>
      <p:ext uri="{BB962C8B-B14F-4D97-AF65-F5344CB8AC3E}">
        <p14:creationId xmlns:p14="http://schemas.microsoft.com/office/powerpoint/2010/main" val="51872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28700" y="1057275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7AF69B-EB26-497F-BE98-6121E876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019300"/>
            <a:ext cx="8443692" cy="795597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A52C8E73-9B31-46F4-8C26-06F6B2C24749}"/>
              </a:ext>
            </a:extLst>
          </p:cNvPr>
          <p:cNvSpPr txBox="1"/>
          <p:nvPr/>
        </p:nvSpPr>
        <p:spPr>
          <a:xfrm>
            <a:off x="6096000" y="17145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№16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202AA8-81E9-4F83-92A9-73E9AEEDB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0" y="-16329"/>
            <a:ext cx="6200169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6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7800" y="3380236"/>
            <a:ext cx="6925099" cy="68817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57200" y="395723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B2AAE210-C585-4CAF-B538-8BE9C53174F0}"/>
              </a:ext>
            </a:extLst>
          </p:cNvPr>
          <p:cNvSpPr txBox="1"/>
          <p:nvPr/>
        </p:nvSpPr>
        <p:spPr>
          <a:xfrm>
            <a:off x="6324600" y="4953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№16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3A0DC8-5A81-464B-985E-0CEBDA0EA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44954">
            <a:off x="968790" y="256511"/>
            <a:ext cx="3468925" cy="58282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87A496-A797-4446-A12D-24C1D02F3D6C}"/>
              </a:ext>
            </a:extLst>
          </p:cNvPr>
          <p:cNvSpPr txBox="1"/>
          <p:nvPr/>
        </p:nvSpPr>
        <p:spPr>
          <a:xfrm>
            <a:off x="3200400" y="1866900"/>
            <a:ext cx="12075522" cy="8068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Этот роман принес Ф.М. Достоевскому известность. Когда через соученика Ф.М. Достоевского по инженерному училищу Д.В.  Григоровича рукопись попала к Н.А. Некрасову, тот прочитал её за одну ночь и передал В. Г. Белинскому со словами: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Новый Гоголь явился!»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«У вас Гоголи-то как грибы растут»,</a:t>
            </a:r>
            <a:r>
              <a:rPr lang="ru-RU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строго заметил ему Белинский, но рукопись взял. Когда Некрасов опять зашел к нему вечером, то Белинский встретил его «просто в волнении</a:t>
            </a:r>
            <a:r>
              <a:rPr lang="ru-RU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»: «Приведите, приведите его скорее!»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каком романе идет речь?</a:t>
            </a:r>
            <a:endParaRPr lang="ru-RU" sz="32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Белинский был особенно любим…» - Sensus Novus">
            <a:extLst>
              <a:ext uri="{FF2B5EF4-FFF2-40B4-BE49-F238E27FC236}">
                <a16:creationId xmlns:a16="http://schemas.microsoft.com/office/drawing/2014/main" id="{B5ADDD88-6B91-46BF-BE04-357403976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292">
            <a:off x="-569957" y="6294247"/>
            <a:ext cx="3571875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Николай Некрасов — лучшие стихи: читать в Аскбуке литературы">
            <a:extLst>
              <a:ext uri="{FF2B5EF4-FFF2-40B4-BE49-F238E27FC236}">
                <a16:creationId xmlns:a16="http://schemas.microsoft.com/office/drawing/2014/main" id="{EFAD4016-EB4C-415E-8F50-3F873A6CF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8158">
            <a:off x="15265131" y="6790049"/>
            <a:ext cx="3219330" cy="3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50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53247-5A90-4270-9E68-055B9456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24100"/>
            <a:ext cx="8284629" cy="78013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5926" y="1131466"/>
            <a:ext cx="16860234" cy="7151040"/>
            <a:chOff x="0" y="-5958938"/>
            <a:chExt cx="22480310" cy="9534721"/>
          </a:xfrm>
        </p:grpSpPr>
        <p:sp>
          <p:nvSpPr>
            <p:cNvPr id="3" name="TextBox 3"/>
            <p:cNvSpPr txBox="1"/>
            <p:nvPr/>
          </p:nvSpPr>
          <p:spPr>
            <a:xfrm>
              <a:off x="7456098" y="-5958938"/>
              <a:ext cx="15024212" cy="15901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49"/>
                </a:lnSpc>
                <a:spcBef>
                  <a:spcPct val="0"/>
                </a:spcBef>
              </a:pPr>
              <a:r>
                <a:rPr lang="ru-RU" sz="8499" dirty="0">
                  <a:solidFill>
                    <a:srgbClr val="484D45"/>
                  </a:solidFill>
                  <a:latin typeface="Arial" panose="020B0604020202020204" pitchFamily="34" charset="0"/>
                </a:rPr>
                <a:t>Ответ на вопрос №16</a:t>
              </a:r>
              <a:endParaRPr lang="en-US" sz="84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23806"/>
              <a:ext cx="10182511" cy="35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7"/>
                </a:lnSpc>
              </a:pPr>
              <a:endParaRPr lang="en-US" sz="1674" spc="33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60037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2"/>
              </a:lnSpc>
              <a:spcBef>
                <a:spcPct val="0"/>
              </a:spcBef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endParaRPr lang="en-US" sz="1875" u="none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161841" y="-192292"/>
            <a:ext cx="6196611" cy="64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8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14650" y="3397948"/>
            <a:ext cx="2278015" cy="1502933"/>
            <a:chOff x="0" y="156845"/>
            <a:chExt cx="9693681" cy="3228186"/>
          </a:xfrm>
        </p:grpSpPr>
        <p:sp>
          <p:nvSpPr>
            <p:cNvPr id="4" name="TextBox 4"/>
            <p:cNvSpPr txBox="1"/>
            <p:nvPr/>
          </p:nvSpPr>
          <p:spPr>
            <a:xfrm>
              <a:off x="0" y="156845"/>
              <a:ext cx="9693681" cy="2313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59"/>
                </a:lnSpc>
                <a:spcBef>
                  <a:spcPct val="0"/>
                </a:spcBef>
              </a:pPr>
              <a:endParaRPr lang="en-US" sz="75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80930"/>
              <a:ext cx="9693681" cy="304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4"/>
                </a:lnSpc>
              </a:pPr>
              <a:endParaRPr lang="en-US" sz="1449" spc="28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4800" y="3357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661086" y="9541743"/>
            <a:ext cx="717811" cy="45719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59DA12A-804A-4EF5-B956-9C10E60190FA}"/>
              </a:ext>
            </a:extLst>
          </p:cNvPr>
          <p:cNvSpPr txBox="1"/>
          <p:nvPr/>
        </p:nvSpPr>
        <p:spPr>
          <a:xfrm>
            <a:off x="3276600" y="487838"/>
            <a:ext cx="11201400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 на вопрос №16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30200" y="2324100"/>
            <a:ext cx="5799904" cy="818307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F7957829-4FA8-4DCD-97E9-D32786078B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00200" y="890587"/>
            <a:ext cx="5907997" cy="69617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400FBB-054A-435F-8073-6A84BDB5CFEC}"/>
              </a:ext>
            </a:extLst>
          </p:cNvPr>
          <p:cNvSpPr txBox="1"/>
          <p:nvPr/>
        </p:nvSpPr>
        <p:spPr>
          <a:xfrm>
            <a:off x="2492124" y="1955293"/>
            <a:ext cx="94117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«Бедные люди» </a:t>
            </a:r>
            <a:endParaRPr lang="ru-RU" sz="3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8" name="Picture 4" descr="Бедные люди - Достоевский Ф.М.">
            <a:extLst>
              <a:ext uri="{FF2B5EF4-FFF2-40B4-BE49-F238E27FC236}">
                <a16:creationId xmlns:a16="http://schemas.microsoft.com/office/drawing/2014/main" id="{BC87253A-E804-43BD-8D93-A524AA93D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56" y="4223532"/>
            <a:ext cx="7653337" cy="5650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Достоевский Ф.М. Бедные люди">
            <a:extLst>
              <a:ext uri="{FF2B5EF4-FFF2-40B4-BE49-F238E27FC236}">
                <a16:creationId xmlns:a16="http://schemas.microsoft.com/office/drawing/2014/main" id="{29A68A2D-B8B5-48A3-9599-7E6A53E99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457" y="2171700"/>
            <a:ext cx="5204407" cy="7806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загнутый угол 12">
            <a:extLst>
              <a:ext uri="{FF2B5EF4-FFF2-40B4-BE49-F238E27FC236}">
                <a16:creationId xmlns:a16="http://schemas.microsoft.com/office/drawing/2014/main" id="{1DF771D2-E7AA-4426-A448-E71A2959CDD0}"/>
              </a:ext>
            </a:extLst>
          </p:cNvPr>
          <p:cNvSpPr/>
          <p:nvPr/>
        </p:nvSpPr>
        <p:spPr>
          <a:xfrm>
            <a:off x="14992715" y="568692"/>
            <a:ext cx="2990485" cy="1205765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</a:t>
            </a:r>
          </a:p>
        </p:txBody>
      </p:sp>
    </p:spTree>
    <p:extLst>
      <p:ext uri="{BB962C8B-B14F-4D97-AF65-F5344CB8AC3E}">
        <p14:creationId xmlns:p14="http://schemas.microsoft.com/office/powerpoint/2010/main" val="149699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14650" y="3397948"/>
            <a:ext cx="2278015" cy="1502933"/>
            <a:chOff x="0" y="156845"/>
            <a:chExt cx="9693681" cy="3228186"/>
          </a:xfrm>
        </p:grpSpPr>
        <p:sp>
          <p:nvSpPr>
            <p:cNvPr id="4" name="TextBox 4"/>
            <p:cNvSpPr txBox="1"/>
            <p:nvPr/>
          </p:nvSpPr>
          <p:spPr>
            <a:xfrm>
              <a:off x="0" y="156845"/>
              <a:ext cx="9693681" cy="2313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59"/>
                </a:lnSpc>
                <a:spcBef>
                  <a:spcPct val="0"/>
                </a:spcBef>
              </a:pPr>
              <a:endParaRPr lang="en-US" sz="75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80930"/>
              <a:ext cx="9693681" cy="304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4"/>
                </a:lnSpc>
              </a:pPr>
              <a:endParaRPr lang="en-US" sz="1449" spc="28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4800" y="3357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en-US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10" name="AutoShape 10"/>
          <p:cNvSpPr/>
          <p:nvPr/>
        </p:nvSpPr>
        <p:spPr>
          <a:xfrm>
            <a:off x="661086" y="9541743"/>
            <a:ext cx="717811" cy="45719"/>
          </a:xfrm>
          <a:prstGeom prst="rect">
            <a:avLst/>
          </a:prstGeom>
          <a:solidFill>
            <a:srgbClr val="484D45"/>
          </a:solidFill>
        </p:spPr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30200" y="2324100"/>
            <a:ext cx="5799904" cy="818307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F7957829-4FA8-4DCD-97E9-D32786078B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93435" y="3114526"/>
            <a:ext cx="5907997" cy="69617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F77DD1-32AA-43DF-82E5-36D8F94702BA}"/>
              </a:ext>
            </a:extLst>
          </p:cNvPr>
          <p:cNvSpPr txBox="1"/>
          <p:nvPr/>
        </p:nvSpPr>
        <p:spPr>
          <a:xfrm>
            <a:off x="6172200" y="1057906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>
                <a:latin typeface="Arial" panose="020B0604020202020204" pitchFamily="34" charset="0"/>
                <a:cs typeface="Arial" panose="020B0604020202020204" pitchFamily="34" charset="0"/>
              </a:rPr>
              <a:t>Ребята!</a:t>
            </a:r>
          </a:p>
          <a:p>
            <a:pPr algn="ctr"/>
            <a:r>
              <a:rPr lang="ru-RU" sz="3600" i="1" dirty="0">
                <a:latin typeface="Arial" panose="020B0604020202020204" pitchFamily="34" charset="0"/>
                <a:cs typeface="Arial" panose="020B0604020202020204" pitchFamily="34" charset="0"/>
              </a:rPr>
              <a:t>Приглашаем вас участвовать в наших олимпиадах по русской филологии.</a:t>
            </a:r>
          </a:p>
          <a:p>
            <a:pPr algn="ctr"/>
            <a:r>
              <a:rPr lang="ru-RU" sz="3600" i="1" dirty="0">
                <a:latin typeface="Arial" panose="020B0604020202020204" pitchFamily="34" charset="0"/>
                <a:cs typeface="Arial" panose="020B0604020202020204" pitchFamily="34" charset="0"/>
              </a:rPr>
              <a:t>Желаем успехов!</a:t>
            </a:r>
          </a:p>
        </p:txBody>
      </p:sp>
      <p:pic>
        <p:nvPicPr>
          <p:cNvPr id="1026" name="Picture 2" descr="Похвальное слово филологии | Православие и мир">
            <a:extLst>
              <a:ext uri="{FF2B5EF4-FFF2-40B4-BE49-F238E27FC236}">
                <a16:creationId xmlns:a16="http://schemas.microsoft.com/office/drawing/2014/main" id="{F18AD0F8-93BA-4CDA-BE38-468B4EB09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766" y="4381500"/>
            <a:ext cx="6669712" cy="553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ирилл и Мефодий – славянские просветители | Президентская библиотека имени  Б.Н. Ельцина">
            <a:extLst>
              <a:ext uri="{FF2B5EF4-FFF2-40B4-BE49-F238E27FC236}">
                <a16:creationId xmlns:a16="http://schemas.microsoft.com/office/drawing/2014/main" id="{346C51E9-CAA1-47FE-9372-033C88753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95" y="2410504"/>
            <a:ext cx="51054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ирилл и мефодий — Храм Успения Пресвятой Богородицы">
            <a:extLst>
              <a:ext uri="{FF2B5EF4-FFF2-40B4-BE49-F238E27FC236}">
                <a16:creationId xmlns:a16="http://schemas.microsoft.com/office/drawing/2014/main" id="{16EB060C-F5DA-483A-AB26-5C3D849A3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682" y="6210300"/>
            <a:ext cx="28194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0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3200" y="1831133"/>
            <a:ext cx="13393488" cy="513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французский писатель считал себя учеником Фёдора Достоевского, говоря, что его книги «учат тому, что мы знаем, но отказываемся признавать»? Герой его романа «Счастливая смерть» — второй Раскольников. Назовите имя писателя.</a:t>
            </a: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4609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06879" y="4958834"/>
            <a:ext cx="56478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Альбер Камю 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058096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81450" y="1961479"/>
            <a:ext cx="6925099" cy="68817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en-US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028700" y="5129230"/>
            <a:ext cx="717811" cy="28540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9" name="AutoShape 9"/>
          <p:cNvSpPr/>
          <p:nvPr/>
        </p:nvSpPr>
        <p:spPr>
          <a:xfrm>
            <a:off x="16541489" y="5129230"/>
            <a:ext cx="717811" cy="28540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F5FE89-F6D2-42CA-B9F5-CF32356E8B95}"/>
              </a:ext>
            </a:extLst>
          </p:cNvPr>
          <p:cNvSpPr txBox="1"/>
          <p:nvPr/>
        </p:nvSpPr>
        <p:spPr>
          <a:xfrm>
            <a:off x="2133601" y="1676999"/>
            <a:ext cx="14407888" cy="7947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1866 году Ф.М. Достоевский из-за долгов подписал с одним издателем договор, согласно которому он должен был представить новый роман к 1 ноября 1866 года, иначе издатель получал право 9 лет публиковать бесплатно все произведения писателя. Роман был написан за 26 дней. </a:t>
            </a:r>
          </a:p>
          <a:p>
            <a:pPr marL="914400" lvl="0" indent="-914400" algn="ctr">
              <a:lnSpc>
                <a:spcPct val="115000"/>
              </a:lnSpc>
              <a:spcAft>
                <a:spcPts val="1000"/>
              </a:spcAft>
              <a:buAutoNum type="arabicParenR"/>
            </a:pPr>
            <a:r>
              <a:rPr lang="ru-RU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называется этот роман? </a:t>
            </a:r>
          </a:p>
          <a:p>
            <a:pPr marL="914400" lvl="0" indent="-914400" algn="ctr">
              <a:lnSpc>
                <a:spcPct val="115000"/>
              </a:lnSpc>
              <a:spcAft>
                <a:spcPts val="1000"/>
              </a:spcAft>
              <a:buAutoNum type="arabicParenR"/>
            </a:pPr>
            <a:r>
              <a:rPr lang="ru-RU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Назовите фамилию издателя.</a:t>
            </a:r>
            <a:endParaRPr lang="ru-RU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B2AAE210-C585-4CAF-B538-8BE9C53174F0}"/>
              </a:ext>
            </a:extLst>
          </p:cNvPr>
          <p:cNvSpPr txBox="1"/>
          <p:nvPr/>
        </p:nvSpPr>
        <p:spPr>
          <a:xfrm>
            <a:off x="6324600" y="495300"/>
            <a:ext cx="7636884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Вопрос №2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85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53247-5A90-4270-9E68-055B9456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24100"/>
            <a:ext cx="8284629" cy="78013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5926" y="1131466"/>
            <a:ext cx="17182777" cy="7151040"/>
            <a:chOff x="0" y="-5958938"/>
            <a:chExt cx="22910367" cy="9534721"/>
          </a:xfrm>
        </p:grpSpPr>
        <p:sp>
          <p:nvSpPr>
            <p:cNvPr id="3" name="TextBox 3"/>
            <p:cNvSpPr txBox="1"/>
            <p:nvPr/>
          </p:nvSpPr>
          <p:spPr>
            <a:xfrm>
              <a:off x="8675299" y="-5958938"/>
              <a:ext cx="14235068" cy="15901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49"/>
                </a:lnSpc>
                <a:spcBef>
                  <a:spcPct val="0"/>
                </a:spcBef>
              </a:pPr>
              <a:r>
                <a:rPr lang="ru-RU" sz="8499" dirty="0">
                  <a:solidFill>
                    <a:srgbClr val="484D45"/>
                  </a:solidFill>
                  <a:latin typeface="Arial" panose="020B0604020202020204" pitchFamily="34" charset="0"/>
                </a:rPr>
                <a:t>Ответ на вопрос №2</a:t>
              </a:r>
              <a:endParaRPr lang="en-US" sz="84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23806"/>
              <a:ext cx="10182511" cy="35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7"/>
                </a:lnSpc>
              </a:pPr>
              <a:endParaRPr lang="en-US" sz="1674" spc="33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60037" y="9009919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2"/>
              </a:lnSpc>
              <a:spcBef>
                <a:spcPct val="0"/>
              </a:spcBef>
            </a:pPr>
            <a:r>
              <a:rPr lang="en-US" sz="1875" u="none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875" u="none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875" u="none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161841" y="-192292"/>
            <a:ext cx="6196611" cy="64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1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74177" y="2103925"/>
            <a:ext cx="5799904" cy="818307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3506821"/>
            <a:ext cx="7270261" cy="2421139"/>
            <a:chOff x="0" y="156845"/>
            <a:chExt cx="9693681" cy="3228186"/>
          </a:xfrm>
        </p:grpSpPr>
        <p:sp>
          <p:nvSpPr>
            <p:cNvPr id="4" name="TextBox 4"/>
            <p:cNvSpPr txBox="1"/>
            <p:nvPr/>
          </p:nvSpPr>
          <p:spPr>
            <a:xfrm>
              <a:off x="0" y="156845"/>
              <a:ext cx="9693681" cy="1471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59"/>
                </a:lnSpc>
                <a:spcBef>
                  <a:spcPct val="0"/>
                </a:spcBef>
              </a:pPr>
              <a:endParaRPr lang="en-US" sz="7599" dirty="0">
                <a:solidFill>
                  <a:srgbClr val="484D4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80930"/>
              <a:ext cx="9693681" cy="304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84"/>
                </a:lnSpc>
              </a:pPr>
              <a:endParaRPr lang="en-US" sz="1449" spc="28" dirty="0">
                <a:solidFill>
                  <a:srgbClr val="484D45"/>
                </a:solidFill>
                <a:latin typeface="Clear Sans Regular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028700"/>
            <a:ext cx="45144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2"/>
              </a:lnSpc>
            </a:pPr>
            <a:r>
              <a:rPr lang="en-US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875" dirty="0">
                <a:solidFill>
                  <a:srgbClr val="484D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875" dirty="0">
              <a:solidFill>
                <a:srgbClr val="484D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028700" y="9229760"/>
            <a:ext cx="717811" cy="28540"/>
          </a:xfrm>
          <a:prstGeom prst="rect">
            <a:avLst/>
          </a:prstGeom>
          <a:solidFill>
            <a:srgbClr val="484D45"/>
          </a:solid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59DA12A-804A-4EF5-B956-9C10E60190FA}"/>
              </a:ext>
            </a:extLst>
          </p:cNvPr>
          <p:cNvSpPr txBox="1"/>
          <p:nvPr/>
        </p:nvSpPr>
        <p:spPr>
          <a:xfrm>
            <a:off x="3810000" y="621333"/>
            <a:ext cx="11353800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49"/>
              </a:lnSpc>
              <a:spcBef>
                <a:spcPct val="0"/>
              </a:spcBef>
            </a:pPr>
            <a:r>
              <a:rPr lang="ru-RU" sz="8499" dirty="0">
                <a:solidFill>
                  <a:srgbClr val="484D45"/>
                </a:solidFill>
                <a:latin typeface="Arial" panose="020B0604020202020204" pitchFamily="34" charset="0"/>
              </a:rPr>
              <a:t>Ответ на вопрос №2</a:t>
            </a:r>
            <a:endParaRPr lang="en-US" sz="8499" dirty="0">
              <a:solidFill>
                <a:srgbClr val="484D45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4AF3AA-6F51-460C-B376-6DFFB0E0B83E}"/>
              </a:ext>
            </a:extLst>
          </p:cNvPr>
          <p:cNvSpPr txBox="1"/>
          <p:nvPr/>
        </p:nvSpPr>
        <p:spPr>
          <a:xfrm>
            <a:off x="762000" y="2335473"/>
            <a:ext cx="5799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4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Роман «Игрок» </a:t>
            </a:r>
          </a:p>
          <a:p>
            <a:pPr marL="342900" indent="-342900">
              <a:buAutoNum type="arabicPeriod"/>
            </a:pPr>
            <a:endParaRPr lang="ru-RU" sz="40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784F32-79B7-4A5A-BC90-09D5BA86A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83" y="3362550"/>
            <a:ext cx="4762500" cy="666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42EEAC7-4CBD-4E24-BBE6-B052BAF26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064" y="3695453"/>
            <a:ext cx="6667500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98CE08-3E2F-4ADA-97B1-9C9E4EBB35B7}"/>
              </a:ext>
            </a:extLst>
          </p:cNvPr>
          <p:cNvSpPr txBox="1"/>
          <p:nvPr/>
        </p:nvSpPr>
        <p:spPr>
          <a:xfrm>
            <a:off x="5947064" y="2360960"/>
            <a:ext cx="9287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2. издатель Федор </a:t>
            </a:r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Стелловский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: загнутый угол 13">
            <a:extLst>
              <a:ext uri="{FF2B5EF4-FFF2-40B4-BE49-F238E27FC236}">
                <a16:creationId xmlns:a16="http://schemas.microsoft.com/office/drawing/2014/main" id="{3ECD52CB-2444-46FF-8A30-41FB1B5B54ED}"/>
              </a:ext>
            </a:extLst>
          </p:cNvPr>
          <p:cNvSpPr/>
          <p:nvPr/>
        </p:nvSpPr>
        <p:spPr>
          <a:xfrm>
            <a:off x="14471469" y="480998"/>
            <a:ext cx="2990485" cy="1205765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1+1=2 балла</a:t>
            </a:r>
          </a:p>
        </p:txBody>
      </p:sp>
    </p:spTree>
    <p:extLst>
      <p:ext uri="{BB962C8B-B14F-4D97-AF65-F5344CB8AC3E}">
        <p14:creationId xmlns:p14="http://schemas.microsoft.com/office/powerpoint/2010/main" val="276064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1245</Words>
  <Application>Microsoft Office PowerPoint</Application>
  <PresentationFormat>Произвольный</PresentationFormat>
  <Paragraphs>263</Paragraphs>
  <Slides>68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5" baseType="lpstr">
      <vt:lpstr>Arial</vt:lpstr>
      <vt:lpstr>Clear Sans Regular</vt:lpstr>
      <vt:lpstr>Algerian</vt:lpstr>
      <vt:lpstr>Calibri</vt:lpstr>
      <vt:lpstr>Times New Roman</vt:lpstr>
      <vt:lpstr>Forum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Черно-Белый Детализированные Цветочные Иллюстрации Продукт Маркетинговая Презентация</dc:title>
  <dc:creator>Белошвейка</dc:creator>
  <cp:lastModifiedBy>Ильина Юлия Николаевна</cp:lastModifiedBy>
  <cp:revision>10</cp:revision>
  <dcterms:created xsi:type="dcterms:W3CDTF">2006-08-16T00:00:00Z</dcterms:created>
  <dcterms:modified xsi:type="dcterms:W3CDTF">2021-11-12T10:08:51Z</dcterms:modified>
  <dc:identifier>DAEugfsBtzo</dc:identifier>
</cp:coreProperties>
</file>